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7.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4" r:id="rId4"/>
    <p:sldId id="258" r:id="rId5"/>
    <p:sldId id="270" r:id="rId6"/>
    <p:sldId id="259" r:id="rId7"/>
    <p:sldId id="271" r:id="rId8"/>
    <p:sldId id="260" r:id="rId9"/>
    <p:sldId id="275" r:id="rId10"/>
    <p:sldId id="276" r:id="rId11"/>
    <p:sldId id="278" r:id="rId12"/>
    <p:sldId id="277" r:id="rId13"/>
    <p:sldId id="261" r:id="rId14"/>
    <p:sldId id="262" r:id="rId15"/>
    <p:sldId id="279" r:id="rId16"/>
    <p:sldId id="280" r:id="rId17"/>
    <p:sldId id="281" r:id="rId18"/>
    <p:sldId id="263" r:id="rId19"/>
    <p:sldId id="264" r:id="rId20"/>
    <p:sldId id="282" r:id="rId21"/>
    <p:sldId id="265" r:id="rId22"/>
    <p:sldId id="266" r:id="rId23"/>
    <p:sldId id="273" r:id="rId24"/>
    <p:sldId id="267" r:id="rId25"/>
    <p:sldId id="283" r:id="rId26"/>
    <p:sldId id="284" r:id="rId27"/>
    <p:sldId id="285" r:id="rId28"/>
    <p:sldId id="269" r:id="rId2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725"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5846063"/>
            <a:ext cx="12192000" cy="1011935"/>
          </a:xfrm>
          <a:prstGeom prst="rect">
            <a:avLst/>
          </a:prstGeom>
        </p:spPr>
      </p:pic>
      <p:sp>
        <p:nvSpPr>
          <p:cNvPr id="2" name="Holder 2"/>
          <p:cNvSpPr>
            <a:spLocks noGrp="1"/>
          </p:cNvSpPr>
          <p:nvPr>
            <p:ph type="title"/>
          </p:nvPr>
        </p:nvSpPr>
        <p:spPr>
          <a:xfrm>
            <a:off x="917575" y="275444"/>
            <a:ext cx="8938260" cy="105664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869950" y="1618361"/>
            <a:ext cx="10961370" cy="3937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917575" y="275444"/>
            <a:ext cx="8938260" cy="996235"/>
          </a:xfrm>
          <a:prstGeom prst="rect">
            <a:avLst/>
          </a:prstGeom>
        </p:spPr>
        <p:txBody>
          <a:bodyPr vert="horz" wrap="square" lIns="0" tIns="12065" rIns="0" bIns="0" rtlCol="0">
            <a:spAutoFit/>
          </a:bodyPr>
          <a:lstStyle/>
          <a:p>
            <a:pPr marL="4098290" marR="5080" indent="-2574925">
              <a:lnSpc>
                <a:spcPct val="122900"/>
              </a:lnSpc>
              <a:spcBef>
                <a:spcPts val="95"/>
              </a:spcBef>
            </a:pPr>
            <a:r>
              <a:rPr lang="en-IN" sz="2750" b="1" dirty="0">
                <a:latin typeface="Verdana"/>
                <a:cs typeface="Verdana"/>
              </a:rPr>
              <a:t>PIP2001</a:t>
            </a:r>
            <a:r>
              <a:rPr lang="en-IN" sz="2750" b="1" spc="380" dirty="0">
                <a:latin typeface="Verdana"/>
                <a:cs typeface="Verdana"/>
              </a:rPr>
              <a:t> </a:t>
            </a:r>
            <a:r>
              <a:rPr lang="en-IN" sz="2750" b="1" dirty="0">
                <a:latin typeface="Verdana"/>
                <a:cs typeface="Verdana"/>
              </a:rPr>
              <a:t>PROFESSIONAL</a:t>
            </a:r>
            <a:r>
              <a:rPr lang="en-IN" sz="2750" b="1" spc="470" dirty="0">
                <a:latin typeface="Verdana"/>
                <a:cs typeface="Verdana"/>
              </a:rPr>
              <a:t> </a:t>
            </a:r>
            <a:r>
              <a:rPr lang="en-IN" sz="2750" b="1" dirty="0">
                <a:latin typeface="Verdana"/>
                <a:cs typeface="Verdana"/>
              </a:rPr>
              <a:t>PRACTICE-</a:t>
            </a:r>
            <a:r>
              <a:rPr lang="en-IN" sz="2750" b="1" spc="-25" dirty="0">
                <a:latin typeface="Verdana"/>
                <a:cs typeface="Verdana"/>
              </a:rPr>
              <a:t>II </a:t>
            </a:r>
            <a:r>
              <a:rPr lang="en-IN" sz="2750" b="1" dirty="0">
                <a:latin typeface="Verdana"/>
                <a:cs typeface="Verdana"/>
              </a:rPr>
              <a:t>VIVA-</a:t>
            </a:r>
            <a:r>
              <a:rPr lang="en-IN" sz="2750" b="1" spc="-20" dirty="0">
                <a:latin typeface="Verdana"/>
                <a:cs typeface="Verdana"/>
              </a:rPr>
              <a:t>VOCE</a:t>
            </a:r>
            <a:endParaRPr lang="en-IN" sz="2750" dirty="0">
              <a:latin typeface="Verdana"/>
              <a:cs typeface="Verdana"/>
            </a:endParaRPr>
          </a:p>
        </p:txBody>
      </p:sp>
      <p:grpSp>
        <p:nvGrpSpPr>
          <p:cNvPr id="5" name="object 5"/>
          <p:cNvGrpSpPr/>
          <p:nvPr/>
        </p:nvGrpSpPr>
        <p:grpSpPr>
          <a:xfrm>
            <a:off x="11959212" y="2321449"/>
            <a:ext cx="97790" cy="99060"/>
            <a:chOff x="11959212" y="2321449"/>
            <a:chExt cx="97790" cy="99060"/>
          </a:xfrm>
        </p:grpSpPr>
        <p:pic>
          <p:nvPicPr>
            <p:cNvPr id="6" name="object 6"/>
            <p:cNvPicPr/>
            <p:nvPr/>
          </p:nvPicPr>
          <p:blipFill>
            <a:blip r:embed="rId2" cstate="print"/>
            <a:stretch>
              <a:fillRect/>
            </a:stretch>
          </p:blipFill>
          <p:spPr>
            <a:xfrm>
              <a:off x="11959212" y="2321449"/>
              <a:ext cx="97321" cy="98776"/>
            </a:xfrm>
            <a:prstGeom prst="rect">
              <a:avLst/>
            </a:prstGeom>
          </p:spPr>
        </p:pic>
        <p:pic>
          <p:nvPicPr>
            <p:cNvPr id="7" name="object 7"/>
            <p:cNvPicPr/>
            <p:nvPr/>
          </p:nvPicPr>
          <p:blipFill>
            <a:blip r:embed="rId2" cstate="print"/>
            <a:stretch>
              <a:fillRect/>
            </a:stretch>
          </p:blipFill>
          <p:spPr>
            <a:xfrm>
              <a:off x="11959212" y="2321449"/>
              <a:ext cx="97321" cy="98776"/>
            </a:xfrm>
            <a:prstGeom prst="rect">
              <a:avLst/>
            </a:prstGeom>
          </p:spPr>
        </p:pic>
      </p:grpSp>
      <p:sp>
        <p:nvSpPr>
          <p:cNvPr id="17" name="Google Shape;87;p13">
            <a:extLst>
              <a:ext uri="{FF2B5EF4-FFF2-40B4-BE49-F238E27FC236}">
                <a16:creationId xmlns:a16="http://schemas.microsoft.com/office/drawing/2014/main" id="{CAB3DDC6-A6C0-DAC4-0FEC-FA9C267C8698}"/>
              </a:ext>
            </a:extLst>
          </p:cNvPr>
          <p:cNvSpPr txBox="1">
            <a:spLocks noGrp="1"/>
          </p:cNvSpPr>
          <p:nvPr/>
        </p:nvSpPr>
        <p:spPr>
          <a:xfrm>
            <a:off x="761512" y="1283057"/>
            <a:ext cx="10363200" cy="96289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7365D"/>
              </a:buClr>
              <a:buSzPts val="2800"/>
              <a:buFont typeface="Verdana"/>
              <a:buNone/>
              <a:defRPr sz="2800" b="1" i="0" u="none" strike="noStrike" cap="none">
                <a:solidFill>
                  <a:srgbClr val="17365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13995" marR="186690" indent="-2540" algn="ctr">
              <a:lnSpc>
                <a:spcPct val="150000"/>
              </a:lnSpc>
              <a:spcBef>
                <a:spcPts val="5"/>
              </a:spcBef>
            </a:pPr>
            <a:r>
              <a:rPr lang="en-US" b="1" dirty="0">
                <a:solidFill>
                  <a:schemeClr val="tx1"/>
                </a:solidFill>
                <a:effectLst/>
                <a:latin typeface="Times New Roman" panose="02020603050405020304" pitchFamily="18" charset="0"/>
                <a:ea typeface="Times New Roman" panose="02020603050405020304" pitchFamily="18" charset="0"/>
              </a:rPr>
              <a:t>PATIENT CASE SIMILARITIES</a:t>
            </a:r>
          </a:p>
          <a:p>
            <a:pPr marL="213995" marR="186690" indent="-2540" algn="ctr">
              <a:lnSpc>
                <a:spcPct val="150000"/>
              </a:lnSpc>
              <a:spcBef>
                <a:spcPts val="5"/>
              </a:spcBef>
            </a:pPr>
            <a:r>
              <a:rPr lang="en-US" b="1" dirty="0">
                <a:solidFill>
                  <a:schemeClr val="tx1"/>
                </a:solidFill>
                <a:effectLst/>
                <a:latin typeface="Times New Roman" panose="02020603050405020304" pitchFamily="18" charset="0"/>
                <a:ea typeface="Times New Roman" panose="02020603050405020304" pitchFamily="18" charset="0"/>
              </a:rPr>
              <a:t>(Skin Smart APP)</a:t>
            </a:r>
            <a:endParaRPr sz="4000" dirty="0">
              <a:solidFill>
                <a:schemeClr val="tx1"/>
              </a:solidFill>
              <a:latin typeface="Cambria" panose="02040503050406030204" pitchFamily="18" charset="0"/>
              <a:ea typeface="Cambria" panose="02040503050406030204" pitchFamily="18" charset="0"/>
            </a:endParaRPr>
          </a:p>
        </p:txBody>
      </p:sp>
      <p:sp>
        <p:nvSpPr>
          <p:cNvPr id="18" name="Google Shape;88;p13">
            <a:extLst>
              <a:ext uri="{FF2B5EF4-FFF2-40B4-BE49-F238E27FC236}">
                <a16:creationId xmlns:a16="http://schemas.microsoft.com/office/drawing/2014/main" id="{27C51A9D-17CB-226A-6E11-DA790E6AC0A7}"/>
              </a:ext>
            </a:extLst>
          </p:cNvPr>
          <p:cNvSpPr txBox="1">
            <a:spLocks noGrp="1"/>
          </p:cNvSpPr>
          <p:nvPr/>
        </p:nvSpPr>
        <p:spPr>
          <a:xfrm>
            <a:off x="304800" y="1934325"/>
            <a:ext cx="3970500" cy="552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ctr" rtl="0">
              <a:lnSpc>
                <a:spcPct val="100000"/>
              </a:lnSpc>
              <a:spcBef>
                <a:spcPts val="400"/>
              </a:spcBef>
              <a:spcAft>
                <a:spcPts val="0"/>
              </a:spcAft>
              <a:buClr>
                <a:srgbClr val="17365D"/>
              </a:buClr>
              <a:buSzPts val="2000"/>
              <a:buFont typeface="Arial"/>
              <a:buNone/>
              <a:defRPr sz="2000" b="1" i="0" u="none" strike="noStrike" cap="none">
                <a:solidFill>
                  <a:srgbClr val="17365D"/>
                </a:solidFill>
                <a:latin typeface="Verdana"/>
                <a:ea typeface="Verdana"/>
                <a:cs typeface="Verdana"/>
                <a:sym typeface="Verdana"/>
              </a:defRPr>
            </a:lvl1pPr>
            <a:lvl2pPr marL="914400" marR="0" lvl="1"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Verdana"/>
                <a:ea typeface="Verdana"/>
                <a:cs typeface="Verdana"/>
                <a:sym typeface="Verdana"/>
              </a:defRPr>
            </a:lvl2pPr>
            <a:lvl3pPr marL="1371600" marR="0" lvl="2" indent="-34290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Verdana"/>
                <a:ea typeface="Verdana"/>
                <a:cs typeface="Verdana"/>
                <a:sym typeface="Verdana"/>
              </a:defRPr>
            </a:lvl3pPr>
            <a:lvl4pPr marL="1828800" marR="0" lvl="3" indent="-330200"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Verdana"/>
                <a:ea typeface="Verdana"/>
                <a:cs typeface="Verdana"/>
                <a:sym typeface="Verdana"/>
              </a:defRPr>
            </a:lvl4pPr>
            <a:lvl5pPr marL="2286000" marR="0" lvl="4" indent="-330200"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Verdana"/>
                <a:ea typeface="Verdana"/>
                <a:cs typeface="Verdana"/>
                <a:sym typeface="Verdana"/>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Bookman Old Style"/>
                <a:ea typeface="Bookman Old Style"/>
                <a:cs typeface="Bookman Old Style"/>
                <a:sym typeface="Bookman Old Style"/>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Bookman Old Style"/>
                <a:ea typeface="Bookman Old Style"/>
                <a:cs typeface="Bookman Old Style"/>
                <a:sym typeface="Bookman Old Style"/>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Bookman Old Style"/>
                <a:ea typeface="Bookman Old Style"/>
                <a:cs typeface="Bookman Old Style"/>
                <a:sym typeface="Bookman Old Style"/>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Bookman Old Style"/>
                <a:ea typeface="Bookman Old Style"/>
                <a:cs typeface="Bookman Old Style"/>
                <a:sym typeface="Bookman Old Style"/>
              </a:defRPr>
            </a:lvl9p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CEI 08</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sp>
        <p:nvSpPr>
          <p:cNvPr id="20" name="Google Shape;90;p13">
            <a:extLst>
              <a:ext uri="{FF2B5EF4-FFF2-40B4-BE49-F238E27FC236}">
                <a16:creationId xmlns:a16="http://schemas.microsoft.com/office/drawing/2014/main" id="{23B5B50F-B560-5C25-AD60-08696FF18CD5}"/>
              </a:ext>
            </a:extLst>
          </p:cNvPr>
          <p:cNvSpPr txBox="1"/>
          <p:nvPr/>
        </p:nvSpPr>
        <p:spPr>
          <a:xfrm>
            <a:off x="6451238" y="2727295"/>
            <a:ext cx="5514300" cy="20205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Dr.</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Sudha P </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Associate Professor</a:t>
            </a: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21" name="Google Shape;91;p13">
            <a:extLst>
              <a:ext uri="{FF2B5EF4-FFF2-40B4-BE49-F238E27FC236}">
                <a16:creationId xmlns:a16="http://schemas.microsoft.com/office/drawing/2014/main" id="{2B5C8624-B13D-49D2-7904-C14B83D3EB16}"/>
              </a:ext>
            </a:extLst>
          </p:cNvPr>
          <p:cNvSpPr txBox="1"/>
          <p:nvPr/>
        </p:nvSpPr>
        <p:spPr>
          <a:xfrm>
            <a:off x="3957815" y="548044"/>
            <a:ext cx="3970500" cy="552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Clr>
                <a:srgbClr val="17365D"/>
              </a:buClr>
              <a:buSzPct val="100000"/>
              <a:buFont typeface="Arial"/>
              <a:buNone/>
            </a:pPr>
            <a:endParaRPr dirty="0">
              <a:latin typeface="Cambria" panose="02040503050406030204" pitchFamily="18" charset="0"/>
              <a:ea typeface="Cambria" panose="02040503050406030204" pitchFamily="18" charset="0"/>
            </a:endParaRPr>
          </a:p>
        </p:txBody>
      </p:sp>
      <p:sp>
        <p:nvSpPr>
          <p:cNvPr id="22" name="Google Shape;91;p13">
            <a:extLst>
              <a:ext uri="{FF2B5EF4-FFF2-40B4-BE49-F238E27FC236}">
                <a16:creationId xmlns:a16="http://schemas.microsoft.com/office/drawing/2014/main" id="{F944531D-9BC7-A115-D8B0-F2EFCD804E16}"/>
              </a:ext>
            </a:extLst>
          </p:cNvPr>
          <p:cNvSpPr txBox="1"/>
          <p:nvPr/>
        </p:nvSpPr>
        <p:spPr>
          <a:xfrm>
            <a:off x="-28957" y="4502547"/>
            <a:ext cx="12249915" cy="18074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dirty="0">
                <a:solidFill>
                  <a:schemeClr val="tx1"/>
                </a:solidFill>
                <a:latin typeface="Cambria" panose="02040503050406030204" pitchFamily="18" charset="0"/>
                <a:ea typeface="Cambria" panose="02040503050406030204" pitchFamily="18" charset="0"/>
                <a:cs typeface="Verdana"/>
                <a:sym typeface="Verdana"/>
              </a:rPr>
              <a:t>Computer </a:t>
            </a:r>
            <a:r>
              <a:rPr lang="en-IN" sz="2000" b="1" dirty="0">
                <a:solidFill>
                  <a:schemeClr val="tx1"/>
                </a:solidFill>
                <a:latin typeface="Cambria" panose="02040503050406030204" pitchFamily="18" charset="0"/>
                <a:ea typeface="Cambria" panose="02040503050406030204" pitchFamily="18" charset="0"/>
                <a:cs typeface="Verdana"/>
                <a:sym typeface="Verdana"/>
              </a:rPr>
              <a:t>Engineering (AI&amp;ML)</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Gopal Krishna Shyam</a:t>
            </a:r>
          </a:p>
          <a:p>
            <a:pPr>
              <a:buClr>
                <a:srgbClr val="17365D"/>
              </a:buClr>
              <a:buSzPct val="100000"/>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GB"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Dr.</a:t>
            </a:r>
            <a:r>
              <a:rPr lang="en-GB"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 Sudha P </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graphicFrame>
        <p:nvGraphicFramePr>
          <p:cNvPr id="2" name="Table 1">
            <a:extLst>
              <a:ext uri="{FF2B5EF4-FFF2-40B4-BE49-F238E27FC236}">
                <a16:creationId xmlns:a16="http://schemas.microsoft.com/office/drawing/2014/main" id="{266F30AA-34F8-A544-77E3-F1FE69CF623A}"/>
              </a:ext>
            </a:extLst>
          </p:cNvPr>
          <p:cNvGraphicFramePr>
            <a:graphicFrameLocks noGrp="1"/>
          </p:cNvGraphicFramePr>
          <p:nvPr>
            <p:extLst>
              <p:ext uri="{D42A27DB-BD31-4B8C-83A1-F6EECF244321}">
                <p14:modId xmlns:p14="http://schemas.microsoft.com/office/powerpoint/2010/main" val="2634890521"/>
              </p:ext>
            </p:extLst>
          </p:nvPr>
        </p:nvGraphicFramePr>
        <p:xfrm>
          <a:off x="355873" y="2360516"/>
          <a:ext cx="5839945" cy="1807407"/>
        </p:xfrm>
        <a:graphic>
          <a:graphicData uri="http://schemas.openxmlformats.org/drawingml/2006/table">
            <a:tbl>
              <a:tblPr firstRow="1" firstCol="1" bandRow="1">
                <a:tableStyleId>{3C2FFA5D-87B4-456A-9821-1D502468CF0F}</a:tableStyleId>
              </a:tblPr>
              <a:tblGrid>
                <a:gridCol w="2996927">
                  <a:extLst>
                    <a:ext uri="{9D8B030D-6E8A-4147-A177-3AD203B41FA5}">
                      <a16:colId xmlns:a16="http://schemas.microsoft.com/office/drawing/2014/main" val="4105389101"/>
                    </a:ext>
                  </a:extLst>
                </a:gridCol>
                <a:gridCol w="162560">
                  <a:extLst>
                    <a:ext uri="{9D8B030D-6E8A-4147-A177-3AD203B41FA5}">
                      <a16:colId xmlns:a16="http://schemas.microsoft.com/office/drawing/2014/main" val="1896625642"/>
                    </a:ext>
                  </a:extLst>
                </a:gridCol>
                <a:gridCol w="2680458">
                  <a:extLst>
                    <a:ext uri="{9D8B030D-6E8A-4147-A177-3AD203B41FA5}">
                      <a16:colId xmlns:a16="http://schemas.microsoft.com/office/drawing/2014/main" val="3059575819"/>
                    </a:ext>
                  </a:extLst>
                </a:gridCol>
              </a:tblGrid>
              <a:tr h="265087">
                <a:tc>
                  <a:txBody>
                    <a:bodyPr/>
                    <a:lstStyle/>
                    <a:p>
                      <a:pPr algn="ct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Name</a:t>
                      </a:r>
                    </a:p>
                  </a:txBody>
                  <a:tcPr marL="68580" marR="68580" marT="0" marB="0"/>
                </a:tc>
                <a:tc>
                  <a:txBody>
                    <a:bodyPr/>
                    <a:lstStyle/>
                    <a:p>
                      <a:pPr algn="just"/>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Roll Number</a:t>
                      </a:r>
                    </a:p>
                  </a:txBody>
                  <a:tcPr marL="68580" marR="68580" marT="0" marB="0"/>
                </a:tc>
                <a:extLst>
                  <a:ext uri="{0D108BD9-81ED-4DB2-BD59-A6C34878D82A}">
                    <a16:rowId xmlns:a16="http://schemas.microsoft.com/office/drawing/2014/main" val="2621707807"/>
                  </a:ext>
                </a:extLst>
              </a:tr>
              <a:tr h="385580">
                <a:tc>
                  <a:txBody>
                    <a:bodyPr/>
                    <a:lstStyle/>
                    <a:p>
                      <a:pPr algn="just"/>
                      <a:r>
                        <a:rPr lang="en-IN" sz="1400" dirty="0" err="1">
                          <a:solidFill>
                            <a:schemeClr val="tx1"/>
                          </a:solidFill>
                          <a:effectLst/>
                        </a:rPr>
                        <a:t>Yarragudi</a:t>
                      </a:r>
                      <a:r>
                        <a:rPr lang="en-IN" sz="1400" dirty="0">
                          <a:solidFill>
                            <a:schemeClr val="tx1"/>
                          </a:solidFill>
                          <a:effectLst/>
                        </a:rPr>
                        <a:t> Akshath Kumar Reddy</a:t>
                      </a:r>
                      <a:endParaRPr lang="en-IN" sz="10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IN" sz="1400" dirty="0">
                          <a:solidFill>
                            <a:schemeClr val="tx1"/>
                          </a:solidFill>
                          <a:effectLst/>
                        </a:rPr>
                        <a:t>-</a:t>
                      </a:r>
                      <a:endParaRPr lang="en-IN" sz="10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IN" sz="1400" b="1" dirty="0">
                          <a:solidFill>
                            <a:schemeClr val="tx1"/>
                          </a:solidFill>
                          <a:effectLst/>
                          <a:latin typeface="Times New Roman" panose="02020603050405020304" pitchFamily="18" charset="0"/>
                          <a:cs typeface="Times New Roman" panose="02020603050405020304" pitchFamily="18" charset="0"/>
                        </a:rPr>
                        <a:t>20211CEI0152</a:t>
                      </a:r>
                      <a:endParaRPr lang="en-IN" sz="105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32449668"/>
                  </a:ext>
                </a:extLst>
              </a:tr>
              <a:tr h="385580">
                <a:tc>
                  <a:txBody>
                    <a:bodyPr/>
                    <a:lstStyle/>
                    <a:p>
                      <a:pPr algn="just"/>
                      <a:r>
                        <a:rPr lang="en-IN" sz="1400" dirty="0" err="1">
                          <a:solidFill>
                            <a:schemeClr val="tx1"/>
                          </a:solidFill>
                          <a:effectLst/>
                        </a:rPr>
                        <a:t>UdayKiran</a:t>
                      </a:r>
                      <a:r>
                        <a:rPr lang="en-IN" sz="1400" dirty="0">
                          <a:solidFill>
                            <a:schemeClr val="tx1"/>
                          </a:solidFill>
                          <a:effectLst/>
                        </a:rPr>
                        <a:t> </a:t>
                      </a:r>
                      <a:r>
                        <a:rPr lang="en-IN" sz="1400" dirty="0" err="1">
                          <a:solidFill>
                            <a:schemeClr val="tx1"/>
                          </a:solidFill>
                          <a:effectLst/>
                        </a:rPr>
                        <a:t>Perisetty</a:t>
                      </a:r>
                      <a:endParaRPr lang="en-IN" sz="10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IN" sz="1400">
                          <a:solidFill>
                            <a:schemeClr val="tx1"/>
                          </a:solidFill>
                          <a:effectLst/>
                        </a:rPr>
                        <a:t>-</a:t>
                      </a:r>
                      <a:endParaRPr lang="en-IN" sz="105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IN" sz="1400" b="1" dirty="0">
                          <a:solidFill>
                            <a:schemeClr val="tx1"/>
                          </a:solidFill>
                          <a:effectLst/>
                          <a:latin typeface="Times New Roman" panose="02020603050405020304" pitchFamily="18" charset="0"/>
                          <a:cs typeface="Times New Roman" panose="02020603050405020304" pitchFamily="18" charset="0"/>
                        </a:rPr>
                        <a:t>20211CEI0153</a:t>
                      </a:r>
                      <a:endParaRPr lang="en-IN" sz="105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87878895"/>
                  </a:ext>
                </a:extLst>
              </a:tr>
              <a:tr h="385580">
                <a:tc>
                  <a:txBody>
                    <a:bodyPr/>
                    <a:lstStyle/>
                    <a:p>
                      <a:pPr algn="just"/>
                      <a:r>
                        <a:rPr lang="en-IN" sz="1400" dirty="0" err="1">
                          <a:solidFill>
                            <a:schemeClr val="tx1"/>
                          </a:solidFill>
                          <a:effectLst/>
                        </a:rPr>
                        <a:t>Pasala</a:t>
                      </a:r>
                      <a:r>
                        <a:rPr lang="en-IN" sz="1400" dirty="0">
                          <a:solidFill>
                            <a:schemeClr val="tx1"/>
                          </a:solidFill>
                          <a:effectLst/>
                        </a:rPr>
                        <a:t> </a:t>
                      </a:r>
                      <a:r>
                        <a:rPr lang="en-IN" sz="1400" dirty="0" err="1">
                          <a:solidFill>
                            <a:schemeClr val="tx1"/>
                          </a:solidFill>
                          <a:effectLst/>
                        </a:rPr>
                        <a:t>Jaswanth</a:t>
                      </a:r>
                      <a:endParaRPr lang="en-IN" sz="10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IN" sz="1400">
                          <a:solidFill>
                            <a:schemeClr val="tx1"/>
                          </a:solidFill>
                          <a:effectLst/>
                        </a:rPr>
                        <a:t>-</a:t>
                      </a:r>
                      <a:endParaRPr lang="en-IN" sz="105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IN" sz="1400" b="1" dirty="0">
                          <a:solidFill>
                            <a:schemeClr val="tx1"/>
                          </a:solidFill>
                          <a:effectLst/>
                          <a:latin typeface="Times New Roman" panose="02020603050405020304" pitchFamily="18" charset="0"/>
                          <a:cs typeface="Times New Roman" panose="02020603050405020304" pitchFamily="18" charset="0"/>
                        </a:rPr>
                        <a:t>20211CEI0121</a:t>
                      </a:r>
                      <a:endParaRPr lang="en-IN" sz="105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22169482"/>
                  </a:ext>
                </a:extLst>
              </a:tr>
              <a:tr h="385580">
                <a:tc>
                  <a:txBody>
                    <a:bodyPr/>
                    <a:lstStyle/>
                    <a:p>
                      <a:pPr algn="just"/>
                      <a:r>
                        <a:rPr lang="en-IN" sz="1400" dirty="0" err="1">
                          <a:solidFill>
                            <a:schemeClr val="tx1"/>
                          </a:solidFill>
                          <a:effectLst/>
                        </a:rPr>
                        <a:t>Pasaluru</a:t>
                      </a:r>
                      <a:r>
                        <a:rPr lang="en-IN" sz="1400" dirty="0">
                          <a:solidFill>
                            <a:schemeClr val="tx1"/>
                          </a:solidFill>
                          <a:effectLst/>
                        </a:rPr>
                        <a:t> </a:t>
                      </a:r>
                      <a:r>
                        <a:rPr lang="en-IN" sz="1400" dirty="0" err="1">
                          <a:solidFill>
                            <a:schemeClr val="tx1"/>
                          </a:solidFill>
                          <a:effectLst/>
                        </a:rPr>
                        <a:t>Abhinay</a:t>
                      </a:r>
                      <a:r>
                        <a:rPr lang="en-IN" sz="1400" dirty="0">
                          <a:solidFill>
                            <a:schemeClr val="tx1"/>
                          </a:solidFill>
                          <a:effectLst/>
                        </a:rPr>
                        <a:t> Kumar</a:t>
                      </a:r>
                      <a:endParaRPr lang="en-IN" sz="10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IN" sz="1400">
                          <a:solidFill>
                            <a:schemeClr val="tx1"/>
                          </a:solidFill>
                          <a:effectLst/>
                        </a:rPr>
                        <a:t>-</a:t>
                      </a:r>
                      <a:endParaRPr lang="en-IN" sz="105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IN" sz="1400" b="1" dirty="0">
                          <a:solidFill>
                            <a:schemeClr val="tx1"/>
                          </a:solidFill>
                          <a:effectLst/>
                          <a:latin typeface="Times New Roman" panose="02020603050405020304" pitchFamily="18" charset="0"/>
                          <a:cs typeface="Times New Roman" panose="02020603050405020304" pitchFamily="18" charset="0"/>
                        </a:rPr>
                        <a:t>20211CEI0137</a:t>
                      </a:r>
                      <a:endParaRPr lang="en-IN" sz="105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82843059"/>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E44BB4-8837-2F94-0E9E-27BB225B877B}"/>
              </a:ext>
            </a:extLst>
          </p:cNvPr>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PROJECT FLLOW</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9966B0E-F3C2-A326-3A9F-0C2F978E0538}"/>
              </a:ext>
            </a:extLst>
          </p:cNvPr>
          <p:cNvSpPr txBox="1"/>
          <p:nvPr/>
        </p:nvSpPr>
        <p:spPr>
          <a:xfrm>
            <a:off x="3105666" y="5642919"/>
            <a:ext cx="4934464"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work Flow of Proposed system</a:t>
            </a:r>
          </a:p>
          <a:p>
            <a:pPr algn="ct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ABAC79-6620-4159-2F34-3B5079E7C201}"/>
              </a:ext>
            </a:extLst>
          </p:cNvPr>
          <p:cNvPicPr>
            <a:picLocks noChangeAspect="1"/>
          </p:cNvPicPr>
          <p:nvPr/>
        </p:nvPicPr>
        <p:blipFill>
          <a:blip r:embed="rId2"/>
          <a:stretch>
            <a:fillRect/>
          </a:stretch>
        </p:blipFill>
        <p:spPr>
          <a:xfrm>
            <a:off x="2043112" y="1828799"/>
            <a:ext cx="8105775" cy="3667125"/>
          </a:xfrm>
          <a:prstGeom prst="rect">
            <a:avLst/>
          </a:prstGeom>
        </p:spPr>
      </p:pic>
    </p:spTree>
    <p:extLst>
      <p:ext uri="{BB962C8B-B14F-4D97-AF65-F5344CB8AC3E}">
        <p14:creationId xmlns:p14="http://schemas.microsoft.com/office/powerpoint/2010/main" val="2127489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D9C2E8A-801B-7F5B-929A-48522C4FAB30}"/>
              </a:ext>
            </a:extLst>
          </p:cNvPr>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
        <p:nvSpPr>
          <p:cNvPr id="4" name="Content Placeholder 2">
            <a:extLst>
              <a:ext uri="{FF2B5EF4-FFF2-40B4-BE49-F238E27FC236}">
                <a16:creationId xmlns:a16="http://schemas.microsoft.com/office/drawing/2014/main" id="{7DF865F9-47C8-17FF-E002-E78CA7711CBB}"/>
              </a:ext>
            </a:extLst>
          </p:cNvPr>
          <p:cNvSpPr txBox="1"/>
          <p:nvPr/>
        </p:nvSpPr>
        <p:spPr>
          <a:xfrm>
            <a:off x="2092735" y="2011149"/>
            <a:ext cx="8892944" cy="3576851"/>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lgn="just">
              <a:lnSpc>
                <a:spcPct val="150000"/>
              </a:lnSpc>
              <a:buNone/>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endParaRPr lang="en-US" sz="2000" dirty="0">
              <a:latin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Operating System                  -   Windows 10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JDK			- java(koltin)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SDK			- Android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IDE			-Android studio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Database`		- my </a:t>
            </a:r>
            <a:r>
              <a:rPr lang="en-IN" sz="1600" dirty="0">
                <a:latin typeface="Times New Roman" panose="02020603050405020304" pitchFamily="18" charset="0"/>
                <a:ea typeface="Calibri" panose="020F0502020204030204" pitchFamily="34" charset="0"/>
                <a:cs typeface="Times New Roman" panose="02020603050405020304" pitchFamily="18" charset="0"/>
              </a:rPr>
              <a:t>SQL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37160" indent="0" algn="just">
              <a:lnSpc>
                <a:spcPct val="150000"/>
              </a:lnSpc>
              <a:buNone/>
            </a:pPr>
            <a:r>
              <a:rPr lang="en-US" sz="2000" dirty="0">
                <a:latin typeface="Times New Roman" panose="02020603050405020304" pitchFamily="18" charset="0"/>
                <a:cs typeface="Times New Roman" panose="02020603050405020304" pitchFamily="18" charset="0"/>
              </a:rPr>
              <a:t>      </a:t>
            </a:r>
            <a:endParaRPr lang="en-US" sz="2000" b="1"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037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44F857-9359-E8A6-AF15-A9DEA133F412}"/>
              </a:ext>
            </a:extLst>
          </p:cNvPr>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
        <p:nvSpPr>
          <p:cNvPr id="4" name="Content Placeholder 2">
            <a:extLst>
              <a:ext uri="{FF2B5EF4-FFF2-40B4-BE49-F238E27FC236}">
                <a16:creationId xmlns:a16="http://schemas.microsoft.com/office/drawing/2014/main" id="{64249512-D85E-10B3-5FD7-0C617365DB31}"/>
              </a:ext>
            </a:extLst>
          </p:cNvPr>
          <p:cNvSpPr txBox="1"/>
          <p:nvPr/>
        </p:nvSpPr>
        <p:spPr>
          <a:xfrm>
            <a:off x="1740016" y="1911179"/>
            <a:ext cx="8596668" cy="3880773"/>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None/>
            </a:pPr>
            <a:r>
              <a:rPr lang="en-US" b="1" dirty="0">
                <a:solidFill>
                  <a:schemeClr val="accent3">
                    <a:lumMod val="50000"/>
                  </a:schemeClr>
                </a:solidFill>
                <a:latin typeface="Times New Roman" panose="02020603050405020304" pitchFamily="18" charset="0"/>
                <a:cs typeface="Times New Roman" panose="02020603050405020304" pitchFamily="18" charset="0"/>
              </a:rPr>
              <a:t>HARDWARE REQUIREMENTS</a:t>
            </a:r>
          </a:p>
          <a:p>
            <a:pPr marL="342900" lvl="0" indent="-342900" algn="just">
              <a:lnSpc>
                <a:spcPct val="115000"/>
              </a:lnSpc>
              <a:spcAft>
                <a:spcPts val="1000"/>
              </a:spcAft>
              <a:buFont typeface="Symbol" panose="05050102010706020507" pitchFamily="18"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Processor                        -    I3/Intel Processor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RAM                              -    8 GB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Hard Disk                      -    1TB</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18745" indent="0" algn="just">
              <a:lnSpc>
                <a:spcPct val="150000"/>
              </a:lnSpc>
              <a:buNone/>
            </a:pPr>
            <a:endParaRPr lang="en-US" dirty="0">
              <a:solidFill>
                <a:schemeClr val="accent3">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581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 y="-228600"/>
            <a:ext cx="8938260" cy="1056640"/>
          </a:xfrm>
          <a:prstGeom prst="rect">
            <a:avLst/>
          </a:prstGeom>
        </p:spPr>
        <p:txBody>
          <a:bodyPr vert="horz" wrap="square" lIns="0" tIns="350348" rIns="0" bIns="0" rtlCol="0">
            <a:spAutoFit/>
          </a:bodyPr>
          <a:lstStyle/>
          <a:p>
            <a:pPr marL="12700">
              <a:lnSpc>
                <a:spcPct val="100000"/>
              </a:lnSpc>
              <a:spcBef>
                <a:spcPts val="130"/>
              </a:spcBef>
            </a:pPr>
            <a:r>
              <a:rPr spc="-30" dirty="0">
                <a:latin typeface="Times New Roman" panose="02020603050405020304" pitchFamily="18" charset="0"/>
                <a:cs typeface="Times New Roman" panose="02020603050405020304" pitchFamily="18" charset="0"/>
              </a:rPr>
              <a:t>Objectives</a:t>
            </a:r>
          </a:p>
        </p:txBody>
      </p:sp>
      <p:sp>
        <p:nvSpPr>
          <p:cNvPr id="4" name="Rectangle 2">
            <a:extLst>
              <a:ext uri="{FF2B5EF4-FFF2-40B4-BE49-F238E27FC236}">
                <a16:creationId xmlns:a16="http://schemas.microsoft.com/office/drawing/2014/main" id="{D0E6E4B6-0F33-8C22-21F1-72F3B6D2B103}"/>
              </a:ext>
            </a:extLst>
          </p:cNvPr>
          <p:cNvSpPr>
            <a:spLocks noChangeArrowheads="1"/>
          </p:cNvSpPr>
          <p:nvPr/>
        </p:nvSpPr>
        <p:spPr bwMode="auto">
          <a:xfrm>
            <a:off x="0" y="-138499"/>
            <a:ext cx="80150" cy="27699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sp>
        <p:nvSpPr>
          <p:cNvPr id="7" name="TextBox 6">
            <a:extLst>
              <a:ext uri="{FF2B5EF4-FFF2-40B4-BE49-F238E27FC236}">
                <a16:creationId xmlns:a16="http://schemas.microsoft.com/office/drawing/2014/main" id="{90F888A0-EA78-7EC5-EADE-6722766D0CD0}"/>
              </a:ext>
            </a:extLst>
          </p:cNvPr>
          <p:cNvSpPr txBox="1"/>
          <p:nvPr/>
        </p:nvSpPr>
        <p:spPr>
          <a:xfrm>
            <a:off x="304800" y="990600"/>
            <a:ext cx="11429999" cy="4832092"/>
          </a:xfrm>
          <a:prstGeom prst="rect">
            <a:avLst/>
          </a:prstGeom>
          <a:noFill/>
        </p:spPr>
        <p:txBody>
          <a:bodyPr wrap="square">
            <a:spAutoFit/>
          </a:bodyPr>
          <a:lstStyle/>
          <a:p>
            <a:pPr marL="342900" indent="-342900" algn="just">
              <a:lnSpc>
                <a:spcPct val="150000"/>
              </a:lnSpc>
              <a:buFont typeface="+mj-lt"/>
              <a:buAutoNum type="arabicPeriod"/>
              <a:tabLst>
                <a:tab pos="619125" algn="l"/>
              </a:tabLst>
            </a:pPr>
            <a:r>
              <a:rPr lang="en-IN" sz="1800" dirty="0">
                <a:effectLst/>
                <a:latin typeface="Times New Roman" panose="02020603050405020304" pitchFamily="18" charset="0"/>
                <a:ea typeface="Times New Roman" panose="02020603050405020304" pitchFamily="18" charset="0"/>
              </a:rPr>
              <a:t>Input Design is the process of converting a user-oriented description of the input into a computer-based system. This design is important to avoid errors in the data input process and show the correct direction to the management for getting correct information from the computerized system.</a:t>
            </a:r>
          </a:p>
          <a:p>
            <a:pPr marL="342900" indent="-342900" algn="just">
              <a:lnSpc>
                <a:spcPct val="150000"/>
              </a:lnSpc>
              <a:buFont typeface="+mj-lt"/>
              <a:buAutoNum type="arabicPeriod"/>
              <a:tabLst>
                <a:tab pos="619125" algn="l"/>
              </a:tabLst>
            </a:pPr>
            <a:r>
              <a:rPr lang="en-IN" sz="1800" dirty="0">
                <a:effectLst/>
                <a:latin typeface="Times New Roman" panose="02020603050405020304" pitchFamily="18" charset="0"/>
                <a:ea typeface="Times New Roman" panose="02020603050405020304" pitchFamily="18" charset="0"/>
              </a:rPr>
              <a:t>It is achieved by creating user-friendly screens for the data entry to handle large volume of data. The goal of designing input is to make data entry easier and to be free from errors. The data entry screen is designed in such a way that all the data manipulates can be performed. It also provides record viewing facilities.</a:t>
            </a:r>
          </a:p>
          <a:p>
            <a:pPr marL="342900" indent="-342900" algn="just">
              <a:lnSpc>
                <a:spcPct val="150000"/>
              </a:lnSpc>
              <a:buFont typeface="+mj-lt"/>
              <a:buAutoNum type="arabicPeriod"/>
              <a:tabLst>
                <a:tab pos="619125" algn="l"/>
              </a:tabLst>
            </a:pPr>
            <a:r>
              <a:rPr lang="en-IN" sz="1800" dirty="0">
                <a:effectLst/>
                <a:latin typeface="Times New Roman" panose="02020603050405020304" pitchFamily="18" charset="0"/>
                <a:ea typeface="Times New Roman" panose="02020603050405020304" pitchFamily="18" charset="0"/>
              </a:rPr>
              <a:t>When the data is entered it will check for its validity. Data can be entered with the help of screens. Appropriate messages are provided as when needed so that the user will not be in maize of instant. Thus, the objective of input design is to create an input layout that is easy to follow.</a:t>
            </a:r>
          </a:p>
          <a:p>
            <a:pPr algn="just">
              <a:lnSpc>
                <a:spcPct val="150000"/>
              </a:lnSpc>
              <a:tabLst>
                <a:tab pos="61912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br>
              <a:rPr lang="en-US" sz="1800" b="1" dirty="0">
                <a:effectLst/>
                <a:latin typeface="Times New Roman" panose="02020603050405020304" pitchFamily="18" charset="0"/>
                <a:ea typeface="Times New Roman" panose="02020603050405020304" pitchFamily="18" charset="0"/>
              </a:rPr>
            </a:br>
            <a:endParaRPr lang="en-US" sz="2000" b="0" i="0" dirty="0">
              <a:solidFill>
                <a:schemeClr val="tx1"/>
              </a:solidFill>
              <a:effectLst/>
              <a:latin typeface="ui-sans-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50348" rIns="0" bIns="0" rtlCol="0">
            <a:spAutoFit/>
          </a:bodyPr>
          <a:lstStyle/>
          <a:p>
            <a:pPr marL="12700">
              <a:lnSpc>
                <a:spcPct val="100000"/>
              </a:lnSpc>
              <a:spcBef>
                <a:spcPts val="130"/>
              </a:spcBef>
            </a:pPr>
            <a:r>
              <a:rPr spc="-65" dirty="0">
                <a:latin typeface="Times New Roman" panose="02020603050405020304" pitchFamily="18" charset="0"/>
                <a:cs typeface="Times New Roman" panose="02020603050405020304" pitchFamily="18" charset="0"/>
              </a:rPr>
              <a:t>System</a:t>
            </a:r>
            <a:r>
              <a:rPr spc="-150"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Design</a:t>
            </a:r>
            <a:r>
              <a:rPr spc="-14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&amp;</a:t>
            </a:r>
            <a:r>
              <a:rPr spc="-125"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Implementation</a:t>
            </a:r>
          </a:p>
        </p:txBody>
      </p:sp>
      <p:sp>
        <p:nvSpPr>
          <p:cNvPr id="3" name="Title 1">
            <a:extLst>
              <a:ext uri="{FF2B5EF4-FFF2-40B4-BE49-F238E27FC236}">
                <a16:creationId xmlns:a16="http://schemas.microsoft.com/office/drawing/2014/main" id="{5A6C7EBC-F791-297A-CDE3-A5D42E3570E6}"/>
              </a:ext>
            </a:extLst>
          </p:cNvPr>
          <p:cNvSpPr txBox="1"/>
          <p:nvPr/>
        </p:nvSpPr>
        <p:spPr>
          <a:xfrm>
            <a:off x="644350" y="1362893"/>
            <a:ext cx="3144756"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3600" b="1" dirty="0">
                <a:latin typeface="Times New Roman" panose="02020603050405020304" pitchFamily="18" charset="0"/>
                <a:cs typeface="Times New Roman" panose="02020603050405020304" pitchFamily="18" charset="0"/>
              </a:rPr>
              <a:t>Modules</a:t>
            </a:r>
            <a:br>
              <a:rPr lang="en-US" altLang="en-US" sz="3600" b="1" dirty="0">
                <a:latin typeface="Times New Roman" panose="02020603050405020304" pitchFamily="18" charset="0"/>
                <a:cs typeface="Times New Roman" panose="02020603050405020304" pitchFamily="18" charset="0"/>
              </a:rPr>
            </a:br>
            <a:endParaRPr lang="en-US" sz="3600" b="1" dirty="0"/>
          </a:p>
        </p:txBody>
      </p:sp>
      <p:sp>
        <p:nvSpPr>
          <p:cNvPr id="4" name="Rectangle 3">
            <a:extLst>
              <a:ext uri="{FF2B5EF4-FFF2-40B4-BE49-F238E27FC236}">
                <a16:creationId xmlns:a16="http://schemas.microsoft.com/office/drawing/2014/main" id="{ECCB58EF-FEDC-A7EF-B654-D7C60F9E52AB}"/>
              </a:ext>
            </a:extLst>
          </p:cNvPr>
          <p:cNvSpPr>
            <a:spLocks noChangeArrowheads="1"/>
          </p:cNvSpPr>
          <p:nvPr/>
        </p:nvSpPr>
        <p:spPr bwMode="auto">
          <a:xfrm>
            <a:off x="1720523" y="60400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85908909-AB0A-3352-CC71-40384062A6F5}"/>
              </a:ext>
            </a:extLst>
          </p:cNvPr>
          <p:cNvSpPr/>
          <p:nvPr/>
        </p:nvSpPr>
        <p:spPr>
          <a:xfrm>
            <a:off x="1264978" y="2312683"/>
            <a:ext cx="8243454" cy="3462486"/>
          </a:xfrm>
          <a:prstGeom prst="rect">
            <a:avLst/>
          </a:prstGeom>
        </p:spPr>
        <p:txBody>
          <a:bodyPr wrap="square">
            <a:spAutoFit/>
          </a:bodyPr>
          <a:lstStyle/>
          <a:p>
            <a:pPr algn="just">
              <a:lnSpc>
                <a:spcPct val="150000"/>
              </a:lnSpc>
              <a:spcAft>
                <a:spcPts val="0"/>
              </a:spcAft>
            </a:pPr>
            <a:r>
              <a:rPr lang="en-US" b="1" dirty="0">
                <a:latin typeface="Times New Roman" panose="02020603050405020304" pitchFamily="18" charset="0"/>
                <a:ea typeface="Times New Roman" panose="02020603050405020304" pitchFamily="18" charset="0"/>
              </a:rPr>
              <a:t>USERS:</a:t>
            </a:r>
            <a:r>
              <a:rPr lang="en-US" dirty="0">
                <a:latin typeface="Times New Roman" panose="02020603050405020304" pitchFamily="18" charset="0"/>
                <a:ea typeface="Times New Roman" panose="02020603050405020304" pitchFamily="18" charset="0"/>
              </a:rPr>
              <a:t> Users can register, login, scan skin diseases using image recognition, view nearby hospitals, add appointments, and maintain a medical history all through a user-friendly mobile application.</a:t>
            </a:r>
            <a:endParaRPr lang="en-IN"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b="1" dirty="0">
                <a:latin typeface="Times New Roman" panose="02020603050405020304" pitchFamily="18" charset="0"/>
                <a:ea typeface="Times New Roman" panose="02020603050405020304" pitchFamily="18" charset="0"/>
              </a:rPr>
              <a:t>ADMIN</a:t>
            </a:r>
            <a:r>
              <a:rPr lang="en-US" dirty="0">
                <a:latin typeface="Times New Roman" panose="02020603050405020304" pitchFamily="18" charset="0"/>
                <a:ea typeface="Times New Roman" panose="02020603050405020304" pitchFamily="18" charset="0"/>
              </a:rPr>
              <a:t>: Admins can securely login, add new hospitals to the system, and view registered users' details using the mobile application interface.</a:t>
            </a:r>
            <a:endParaRPr lang="en-IN"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b="1" dirty="0">
                <a:latin typeface="Times New Roman" panose="02020603050405020304" pitchFamily="18" charset="0"/>
                <a:ea typeface="Times New Roman" panose="02020603050405020304" pitchFamily="18" charset="0"/>
              </a:rPr>
              <a:t>HOSPITAL</a:t>
            </a:r>
            <a:r>
              <a:rPr lang="en-US" dirty="0">
                <a:latin typeface="Times New Roman" panose="02020603050405020304" pitchFamily="18" charset="0"/>
                <a:ea typeface="Times New Roman" panose="02020603050405020304" pitchFamily="18" charset="0"/>
              </a:rPr>
              <a:t>: Hospitals can log in securely and access their dedicated interface to view scheduled appointments made by users through the mobile application.</a:t>
            </a:r>
            <a:endParaRPr lang="en-IN" dirty="0">
              <a:latin typeface="Times New Roman" panose="02020603050405020304" pitchFamily="18" charset="0"/>
              <a:ea typeface="Times New Roman" panose="02020603050405020304" pitchFamily="18" charset="0"/>
            </a:endParaRPr>
          </a:p>
          <a:p>
            <a:pPr>
              <a:lnSpc>
                <a:spcPct val="150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F0954-A68B-388E-7F6E-5FCAF80077AF}"/>
              </a:ext>
            </a:extLst>
          </p:cNvPr>
          <p:cNvPicPr/>
          <p:nvPr/>
        </p:nvPicPr>
        <p:blipFill>
          <a:blip r:embed="rId2"/>
          <a:stretch>
            <a:fillRect/>
          </a:stretch>
        </p:blipFill>
        <p:spPr>
          <a:xfrm>
            <a:off x="3424237" y="609600"/>
            <a:ext cx="5343525" cy="4257675"/>
          </a:xfrm>
          <a:prstGeom prst="rect">
            <a:avLst/>
          </a:prstGeom>
        </p:spPr>
      </p:pic>
      <p:sp>
        <p:nvSpPr>
          <p:cNvPr id="4" name="Text Box 1">
            <a:extLst>
              <a:ext uri="{FF2B5EF4-FFF2-40B4-BE49-F238E27FC236}">
                <a16:creationId xmlns:a16="http://schemas.microsoft.com/office/drawing/2014/main" id="{FE080CFF-9909-EC8C-D227-D0541A60EB73}"/>
              </a:ext>
            </a:extLst>
          </p:cNvPr>
          <p:cNvSpPr txBox="1"/>
          <p:nvPr/>
        </p:nvSpPr>
        <p:spPr>
          <a:xfrm>
            <a:off x="4442459" y="5257800"/>
            <a:ext cx="3307080" cy="36830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Use Case Diagram</a:t>
            </a:r>
          </a:p>
        </p:txBody>
      </p:sp>
    </p:spTree>
    <p:extLst>
      <p:ext uri="{BB962C8B-B14F-4D97-AF65-F5344CB8AC3E}">
        <p14:creationId xmlns:p14="http://schemas.microsoft.com/office/powerpoint/2010/main" val="2114919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556D4-EA47-0472-AE75-657EEA17940A}"/>
              </a:ext>
            </a:extLst>
          </p:cNvPr>
          <p:cNvPicPr/>
          <p:nvPr/>
        </p:nvPicPr>
        <p:blipFill>
          <a:blip r:embed="rId2"/>
          <a:stretch>
            <a:fillRect/>
          </a:stretch>
        </p:blipFill>
        <p:spPr>
          <a:xfrm>
            <a:off x="4076700" y="685800"/>
            <a:ext cx="4038600" cy="3390900"/>
          </a:xfrm>
          <a:prstGeom prst="rect">
            <a:avLst/>
          </a:prstGeom>
        </p:spPr>
      </p:pic>
      <p:sp>
        <p:nvSpPr>
          <p:cNvPr id="5" name="TextBox 4">
            <a:extLst>
              <a:ext uri="{FF2B5EF4-FFF2-40B4-BE49-F238E27FC236}">
                <a16:creationId xmlns:a16="http://schemas.microsoft.com/office/drawing/2014/main" id="{A759E313-48E3-3236-61B0-0777F9C9DE1E}"/>
              </a:ext>
            </a:extLst>
          </p:cNvPr>
          <p:cNvSpPr txBox="1"/>
          <p:nvPr/>
        </p:nvSpPr>
        <p:spPr>
          <a:xfrm>
            <a:off x="3200400" y="5486400"/>
            <a:ext cx="6094428" cy="369332"/>
          </a:xfrm>
          <a:prstGeom prst="rect">
            <a:avLst/>
          </a:prstGeom>
          <a:noFill/>
        </p:spPr>
        <p:txBody>
          <a:bodyPr wrap="square">
            <a:spAutoFit/>
          </a:bodyPr>
          <a:lstStyle/>
          <a:p>
            <a:pPr algn="ctr"/>
            <a:r>
              <a:rPr lang="en-US" sz="1800" b="1" dirty="0">
                <a:latin typeface="Times New Roman" panose="02020603050405020304" pitchFamily="18" charset="0"/>
                <a:cs typeface="Times New Roman" panose="02020603050405020304" pitchFamily="18" charset="0"/>
              </a:rPr>
              <a:t>Figure: Class diagram</a:t>
            </a:r>
          </a:p>
        </p:txBody>
      </p:sp>
    </p:spTree>
    <p:extLst>
      <p:ext uri="{BB962C8B-B14F-4D97-AF65-F5344CB8AC3E}">
        <p14:creationId xmlns:p14="http://schemas.microsoft.com/office/powerpoint/2010/main" val="445743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9B5E7A-4A40-B84C-4A25-432E8520B422}"/>
              </a:ext>
            </a:extLst>
          </p:cNvPr>
          <p:cNvSpPr txBox="1"/>
          <p:nvPr/>
        </p:nvSpPr>
        <p:spPr>
          <a:xfrm>
            <a:off x="4399004" y="5410200"/>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Sequence diagram</a:t>
            </a:r>
          </a:p>
        </p:txBody>
      </p:sp>
      <p:pic>
        <p:nvPicPr>
          <p:cNvPr id="5" name="Picture 4">
            <a:extLst>
              <a:ext uri="{FF2B5EF4-FFF2-40B4-BE49-F238E27FC236}">
                <a16:creationId xmlns:a16="http://schemas.microsoft.com/office/drawing/2014/main" id="{213BEB9F-3488-B21C-4216-43EA086D6E1D}"/>
              </a:ext>
            </a:extLst>
          </p:cNvPr>
          <p:cNvPicPr/>
          <p:nvPr/>
        </p:nvPicPr>
        <p:blipFill>
          <a:blip r:embed="rId2"/>
          <a:stretch>
            <a:fillRect/>
          </a:stretch>
        </p:blipFill>
        <p:spPr>
          <a:xfrm>
            <a:off x="3886099" y="1565524"/>
            <a:ext cx="4695825" cy="3726951"/>
          </a:xfrm>
          <a:prstGeom prst="rect">
            <a:avLst/>
          </a:prstGeom>
        </p:spPr>
      </p:pic>
    </p:spTree>
    <p:extLst>
      <p:ext uri="{BB962C8B-B14F-4D97-AF65-F5344CB8AC3E}">
        <p14:creationId xmlns:p14="http://schemas.microsoft.com/office/powerpoint/2010/main" val="423301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28600"/>
            <a:ext cx="8938260" cy="1056640"/>
          </a:xfrm>
          <a:prstGeom prst="rect">
            <a:avLst/>
          </a:prstGeom>
        </p:spPr>
        <p:txBody>
          <a:bodyPr vert="horz" wrap="square" lIns="0" tIns="350348" rIns="0" bIns="0" rtlCol="0">
            <a:spAutoFit/>
          </a:bodyPr>
          <a:lstStyle/>
          <a:p>
            <a:pPr marL="12700">
              <a:lnSpc>
                <a:spcPct val="100000"/>
              </a:lnSpc>
              <a:spcBef>
                <a:spcPts val="130"/>
              </a:spcBef>
            </a:pPr>
            <a:r>
              <a:rPr spc="-30" dirty="0">
                <a:latin typeface="Times New Roman" panose="02020603050405020304" pitchFamily="18" charset="0"/>
                <a:cs typeface="Times New Roman" panose="02020603050405020304" pitchFamily="18" charset="0"/>
              </a:rPr>
              <a:t>Timeline</a:t>
            </a:r>
            <a:r>
              <a:rPr spc="-18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of</a:t>
            </a:r>
            <a:r>
              <a:rPr spc="-135" dirty="0">
                <a:latin typeface="Times New Roman" panose="02020603050405020304" pitchFamily="18" charset="0"/>
                <a:cs typeface="Times New Roman" panose="02020603050405020304" pitchFamily="18" charset="0"/>
              </a:rPr>
              <a:t> </a:t>
            </a:r>
            <a:r>
              <a:rPr spc="-20" dirty="0">
                <a:latin typeface="Times New Roman" panose="02020603050405020304" pitchFamily="18" charset="0"/>
                <a:cs typeface="Times New Roman" panose="02020603050405020304" pitchFamily="18" charset="0"/>
              </a:rPr>
              <a:t>Project</a:t>
            </a:r>
          </a:p>
        </p:txBody>
      </p:sp>
      <p:pic>
        <p:nvPicPr>
          <p:cNvPr id="3" name="Picture 2">
            <a:extLst>
              <a:ext uri="{FF2B5EF4-FFF2-40B4-BE49-F238E27FC236}">
                <a16:creationId xmlns:a16="http://schemas.microsoft.com/office/drawing/2014/main" id="{4C71F799-B070-66C4-EE7D-A270236351BE}"/>
              </a:ext>
            </a:extLst>
          </p:cNvPr>
          <p:cNvPicPr>
            <a:picLocks noChangeAspect="1"/>
          </p:cNvPicPr>
          <p:nvPr/>
        </p:nvPicPr>
        <p:blipFill>
          <a:blip r:embed="rId2"/>
          <a:stretch>
            <a:fillRect/>
          </a:stretch>
        </p:blipFill>
        <p:spPr>
          <a:xfrm>
            <a:off x="1676400" y="828040"/>
            <a:ext cx="6821425" cy="489092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733" y="-188802"/>
            <a:ext cx="7569835" cy="1030878"/>
          </a:xfrm>
          <a:prstGeom prst="rect">
            <a:avLst/>
          </a:prstGeom>
        </p:spPr>
        <p:txBody>
          <a:bodyPr vert="horz" wrap="square" lIns="0" tIns="350348" rIns="0" bIns="0" rtlCol="0">
            <a:spAutoFit/>
          </a:bodyPr>
          <a:lstStyle/>
          <a:p>
            <a:pPr marL="12700">
              <a:lnSpc>
                <a:spcPct val="100000"/>
              </a:lnSpc>
              <a:spcBef>
                <a:spcPts val="130"/>
              </a:spcBef>
            </a:pPr>
            <a:r>
              <a:rPr spc="-50" dirty="0">
                <a:latin typeface="Times New Roman" panose="02020603050405020304" pitchFamily="18" charset="0"/>
                <a:cs typeface="Times New Roman" panose="02020603050405020304" pitchFamily="18" charset="0"/>
              </a:rPr>
              <a:t>Outcomes</a:t>
            </a:r>
            <a:r>
              <a:rPr spc="-165" dirty="0">
                <a:latin typeface="Times New Roman" panose="02020603050405020304" pitchFamily="18" charset="0"/>
                <a:cs typeface="Times New Roman" panose="02020603050405020304" pitchFamily="18" charset="0"/>
              </a:rPr>
              <a:t> </a:t>
            </a:r>
            <a:r>
              <a:rPr lang="en-IN" spc="-165" dirty="0">
                <a:latin typeface="Times New Roman" panose="02020603050405020304" pitchFamily="18" charset="0"/>
                <a:cs typeface="Times New Roman" panose="02020603050405020304" pitchFamily="18" charset="0"/>
              </a:rPr>
              <a:t>and</a:t>
            </a:r>
            <a:r>
              <a:rPr spc="-105"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Results</a:t>
            </a:r>
            <a:endParaRPr spc="-10"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C4BE9DBA-C14D-0C9B-F669-F98EFD7BE3ED}"/>
              </a:ext>
            </a:extLst>
          </p:cNvPr>
          <p:cNvSpPr>
            <a:spLocks noChangeArrowheads="1"/>
          </p:cNvSpPr>
          <p:nvPr/>
        </p:nvSpPr>
        <p:spPr bwMode="auto">
          <a:xfrm>
            <a:off x="448734" y="1426908"/>
            <a:ext cx="97758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tabLst>
                <a:tab pos="619125" algn="l"/>
              </a:tabLst>
            </a:pPr>
            <a:r>
              <a:rPr lang="en-US" sz="1800" dirty="0">
                <a:effectLst/>
                <a:latin typeface="Times New Roman" panose="02020603050405020304" pitchFamily="18" charset="0"/>
                <a:ea typeface="Times New Roman" panose="02020603050405020304" pitchFamily="18" charset="0"/>
              </a:rPr>
              <a:t>In this outcome it reduces the barriers of geography through reliable detection of skin diseases and information about nearby hospitals. Its image recognition allows for early diagnosis and better dermatological care. The appointment and record management will be streamlined in hospitals, thus improving efficiency. Users are empowered to track their medical history, thus fostering proactive health management. Better communication bridges gaps between patients and providers for better care continuity:</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Improved Accessibility: </a:t>
            </a:r>
            <a:r>
              <a:rPr lang="en-US" sz="1800" dirty="0">
                <a:effectLst/>
                <a:latin typeface="Times New Roman" panose="02020603050405020304" pitchFamily="18" charset="0"/>
                <a:ea typeface="Times New Roman" panose="02020603050405020304" pitchFamily="18" charset="0"/>
              </a:rPr>
              <a:t>The application enables users to attain access to reliable skin disease-detecting tools while easily identifying nearby hospitals. Therefore, this feature lowers geographical limits and enables reaching essential healthcare information at just a click of a button, thus extending dermatological services to reach a much wider audience.</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50348" rIns="0" bIns="0" rtlCol="0">
            <a:spAutoFit/>
          </a:bodyPr>
          <a:lstStyle/>
          <a:p>
            <a:pPr marL="12700">
              <a:lnSpc>
                <a:spcPct val="100000"/>
              </a:lnSpc>
              <a:spcBef>
                <a:spcPts val="130"/>
              </a:spcBef>
            </a:pPr>
            <a:r>
              <a:rPr spc="-45" dirty="0">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EA053C35-E00F-6F83-7BC1-882D82D7A451}"/>
              </a:ext>
            </a:extLst>
          </p:cNvPr>
          <p:cNvSpPr txBox="1"/>
          <p:nvPr/>
        </p:nvSpPr>
        <p:spPr>
          <a:xfrm>
            <a:off x="1066800" y="1447800"/>
            <a:ext cx="10363200" cy="4613058"/>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In recent years, advancements in mobile technology and artificial intelligence have significantly transformed the healthcare industry. The development of mobile applications for health management has enabled individuals to access healthcare services more efficiently and conveniently. One such critical area of health that can benefit from technological innovation is dermatology. Skin diseases affect millions of people worldwide, necessitating a reliable, accessible, and efficient method for detection and management. This project aims to address this need by developing a comprehensive mobile application for skin disease detection and management, utilizing the Android platform with Kotlin for backend functionality and Android XML for frontend design. The application is designed to cater to three primary user roles: Admin, Hospitals, and Users. Each role is equipped with distinct capabilities to enhance the overall functionality and user experience of the system. Admins are provided with a secure login interface and functionalities to add and manage hospital details and view registered users.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58AA6-44CD-ABD7-D44F-89C84FC1AF5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A9D191-178F-27C4-066B-82C16986AC0A}"/>
              </a:ext>
            </a:extLst>
          </p:cNvPr>
          <p:cNvSpPr txBox="1">
            <a:spLocks noGrp="1"/>
          </p:cNvSpPr>
          <p:nvPr>
            <p:ph type="title"/>
          </p:nvPr>
        </p:nvSpPr>
        <p:spPr>
          <a:xfrm>
            <a:off x="448733" y="-188802"/>
            <a:ext cx="7569835" cy="1030878"/>
          </a:xfrm>
          <a:prstGeom prst="rect">
            <a:avLst/>
          </a:prstGeom>
        </p:spPr>
        <p:txBody>
          <a:bodyPr vert="horz" wrap="square" lIns="0" tIns="350348" rIns="0" bIns="0" rtlCol="0">
            <a:spAutoFit/>
          </a:bodyPr>
          <a:lstStyle/>
          <a:p>
            <a:pPr marL="12700">
              <a:lnSpc>
                <a:spcPct val="100000"/>
              </a:lnSpc>
              <a:spcBef>
                <a:spcPts val="130"/>
              </a:spcBef>
            </a:pPr>
            <a:r>
              <a:rPr spc="-50" dirty="0">
                <a:latin typeface="Times New Roman" panose="02020603050405020304" pitchFamily="18" charset="0"/>
                <a:cs typeface="Times New Roman" panose="02020603050405020304" pitchFamily="18" charset="0"/>
              </a:rPr>
              <a:t>Outcomes</a:t>
            </a:r>
            <a:r>
              <a:rPr spc="-165" dirty="0">
                <a:latin typeface="Times New Roman" panose="02020603050405020304" pitchFamily="18" charset="0"/>
                <a:cs typeface="Times New Roman" panose="02020603050405020304" pitchFamily="18" charset="0"/>
              </a:rPr>
              <a:t> </a:t>
            </a:r>
            <a:r>
              <a:rPr lang="en-IN" spc="-165" dirty="0">
                <a:latin typeface="Times New Roman" panose="02020603050405020304" pitchFamily="18" charset="0"/>
                <a:cs typeface="Times New Roman" panose="02020603050405020304" pitchFamily="18" charset="0"/>
              </a:rPr>
              <a:t>and</a:t>
            </a:r>
            <a:r>
              <a:rPr spc="-105"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Results</a:t>
            </a:r>
            <a:endParaRPr spc="-10"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7F4F56DB-B22E-03ED-3F12-51DADA4B0E78}"/>
              </a:ext>
            </a:extLst>
          </p:cNvPr>
          <p:cNvSpPr>
            <a:spLocks noChangeArrowheads="1"/>
          </p:cNvSpPr>
          <p:nvPr/>
        </p:nvSpPr>
        <p:spPr bwMode="auto">
          <a:xfrm>
            <a:off x="448734" y="1565407"/>
            <a:ext cx="977588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Better Care: </a:t>
            </a:r>
            <a:r>
              <a:rPr lang="en-US" sz="1800" dirty="0">
                <a:effectLst/>
                <a:latin typeface="Times New Roman" panose="02020603050405020304" pitchFamily="18" charset="0"/>
                <a:ea typeface="Times New Roman" panose="02020603050405020304" pitchFamily="18" charset="0"/>
              </a:rPr>
              <a:t>Advanced image recognition technology is implemented in the application, so it ensures an accurate and reliable detection of skin diseases. This causes an early diagnosis and, accordingly, a timely medical intervention, so that significantly improves the quality of dermatological care and reduces the risk of complications.</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Streamlined Management: </a:t>
            </a:r>
            <a:r>
              <a:rPr lang="en-US" sz="1800" dirty="0">
                <a:effectLst/>
                <a:latin typeface="Times New Roman" panose="02020603050405020304" pitchFamily="18" charset="0"/>
                <a:ea typeface="Times New Roman" panose="02020603050405020304" pitchFamily="18" charset="0"/>
              </a:rPr>
              <a:t>This application will allow the hospitals to work effectively on the patients' appointments, registrations, and medical records. This cuts down the work at administration and error; also improves in overall efficiency and management of health services.</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User Empowerment: </a:t>
            </a:r>
            <a:r>
              <a:rPr lang="en-US" sz="1800" dirty="0">
                <a:effectLst/>
                <a:latin typeface="Times New Roman" panose="02020603050405020304" pitchFamily="18" charset="0"/>
                <a:ea typeface="Times New Roman" panose="02020603050405020304" pitchFamily="18" charset="0"/>
              </a:rPr>
              <a:t>It allows the user to monitor actively his skin health by keeping a comprehensive record of their medical history. The feature fosters informed, proactive steps taken by the users in handling healthcare and instills control and a sense of responsibility.</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2175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304800"/>
            <a:ext cx="7646034" cy="1030878"/>
          </a:xfrm>
          <a:prstGeom prst="rect">
            <a:avLst/>
          </a:prstGeom>
        </p:spPr>
        <p:txBody>
          <a:bodyPr vert="horz" wrap="square" lIns="0" tIns="350348" rIns="0" bIns="0" rtlCol="0">
            <a:spAutoFit/>
          </a:bodyPr>
          <a:lstStyle/>
          <a:p>
            <a:pPr marL="12700">
              <a:lnSpc>
                <a:spcPct val="100000"/>
              </a:lnSpc>
              <a:spcBef>
                <a:spcPts val="130"/>
              </a:spcBef>
            </a:pPr>
            <a:r>
              <a:rPr spc="-30" dirty="0">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2432C1D1-5CEA-32E9-AC7D-4435D4207FA4}"/>
              </a:ext>
            </a:extLst>
          </p:cNvPr>
          <p:cNvSpPr txBox="1"/>
          <p:nvPr/>
        </p:nvSpPr>
        <p:spPr>
          <a:xfrm>
            <a:off x="1524000" y="990600"/>
            <a:ext cx="8991600" cy="5028556"/>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In conclusion, this mobile application represents a significant advancement in the field of dermatology by integrating advanced image recognition technology and comprehensive healthcare management features. By utilizing Kotlin for backend development and Android XML for frontend design, the application ensures robust performance and an intuitive user experience. Admins can efficiently manage hospital details and user registrations, hospitals can streamline patient appointments, and users can access reliable skin disease detection, nearby hospital information, and maintain their medical history. This multi-faceted approach not only enhances the efficiency of dermatological care but also empowers users to take proactive steps in managing their skin health. The seamless integration of these features creates a holistic platform that bridges the gap between patients and healthcare providers, ensuring continuous and comprehensive care. Overall, this application stands as a testament to the potential of mobile technology in revolutionizing healthcare management.</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799" y="-152400"/>
            <a:ext cx="7112636" cy="1030878"/>
          </a:xfrm>
          <a:prstGeom prst="rect">
            <a:avLst/>
          </a:prstGeom>
        </p:spPr>
        <p:txBody>
          <a:bodyPr vert="horz" wrap="square" lIns="0" tIns="350348" rIns="0" bIns="0" rtlCol="0">
            <a:spAutoFit/>
          </a:bodyPr>
          <a:lstStyle/>
          <a:p>
            <a:pPr marL="12700">
              <a:lnSpc>
                <a:spcPct val="100000"/>
              </a:lnSpc>
              <a:spcBef>
                <a:spcPts val="130"/>
              </a:spcBef>
            </a:pPr>
            <a:r>
              <a:rPr spc="-60" dirty="0">
                <a:latin typeface="Times New Roman" panose="02020603050405020304" pitchFamily="18" charset="0"/>
                <a:cs typeface="Times New Roman" panose="02020603050405020304" pitchFamily="18" charset="0"/>
              </a:rPr>
              <a:t>References</a:t>
            </a:r>
          </a:p>
        </p:txBody>
      </p:sp>
      <p:sp>
        <p:nvSpPr>
          <p:cNvPr id="3" name="Rectangle 1">
            <a:extLst>
              <a:ext uri="{FF2B5EF4-FFF2-40B4-BE49-F238E27FC236}">
                <a16:creationId xmlns:a16="http://schemas.microsoft.com/office/drawing/2014/main" id="{70EE87C6-3D8B-33B2-2585-3F603D2EF602}"/>
              </a:ext>
            </a:extLst>
          </p:cNvPr>
          <p:cNvSpPr>
            <a:spLocks noChangeArrowheads="1"/>
          </p:cNvSpPr>
          <p:nvPr/>
        </p:nvSpPr>
        <p:spPr bwMode="auto">
          <a:xfrm rot="10800000" flipV="1">
            <a:off x="1447799" y="764857"/>
            <a:ext cx="10049933" cy="502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a:lnSpc>
                <a:spcPct val="150000"/>
              </a:lnSpc>
              <a:buFont typeface="+mj-lt"/>
              <a:buAutoNum type="arabicParenR"/>
            </a:pPr>
            <a:r>
              <a:rPr lang="en-US" sz="1800" dirty="0" err="1">
                <a:effectLst/>
                <a:latin typeface="Times New Roman" panose="02020603050405020304" pitchFamily="18" charset="0"/>
                <a:ea typeface="Times New Roman" panose="02020603050405020304" pitchFamily="18" charset="0"/>
              </a:rPr>
              <a:t>Abuzaghleh</a:t>
            </a:r>
            <a:r>
              <a:rPr lang="en-US" sz="1800" dirty="0">
                <a:effectLst/>
                <a:latin typeface="Times New Roman" panose="02020603050405020304" pitchFamily="18" charset="0"/>
                <a:ea typeface="Times New Roman" panose="02020603050405020304" pitchFamily="18" charset="0"/>
              </a:rPr>
              <a:t>, O., </a:t>
            </a:r>
            <a:r>
              <a:rPr lang="en-US" sz="1800" dirty="0" err="1">
                <a:effectLst/>
                <a:latin typeface="Times New Roman" panose="02020603050405020304" pitchFamily="18" charset="0"/>
                <a:ea typeface="Times New Roman" panose="02020603050405020304" pitchFamily="18" charset="0"/>
              </a:rPr>
              <a:t>Barkana</a:t>
            </a:r>
            <a:r>
              <a:rPr lang="en-US" sz="1800" dirty="0">
                <a:effectLst/>
                <a:latin typeface="Times New Roman" panose="02020603050405020304" pitchFamily="18" charset="0"/>
                <a:ea typeface="Times New Roman" panose="02020603050405020304" pitchFamily="18" charset="0"/>
              </a:rPr>
              <a:t>, B. D., &amp; </a:t>
            </a:r>
            <a:r>
              <a:rPr lang="en-US" sz="1800" dirty="0" err="1">
                <a:effectLst/>
                <a:latin typeface="Times New Roman" panose="02020603050405020304" pitchFamily="18" charset="0"/>
                <a:ea typeface="Times New Roman" panose="02020603050405020304" pitchFamily="18" charset="0"/>
              </a:rPr>
              <a:t>Faezipour</a:t>
            </a:r>
            <a:r>
              <a:rPr lang="en-US" sz="1800" dirty="0">
                <a:effectLst/>
                <a:latin typeface="Times New Roman" panose="02020603050405020304" pitchFamily="18" charset="0"/>
                <a:ea typeface="Times New Roman" panose="02020603050405020304" pitchFamily="18" charset="0"/>
              </a:rPr>
              <a:t>, M. (2023). Mobile-based skin lesion detection using deep learning and smart feature selection. In 2023 IEEE 20th International Symposium on Biomedical Imaging (ISBI) (pp. 1-4). IEEE.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arenR"/>
            </a:pPr>
            <a:r>
              <a:rPr lang="en-US" sz="1800" dirty="0">
                <a:effectLst/>
                <a:latin typeface="Times New Roman" panose="02020603050405020304" pitchFamily="18" charset="0"/>
                <a:ea typeface="Times New Roman" panose="02020603050405020304" pitchFamily="18" charset="0"/>
              </a:rPr>
              <a:t>Mishra, R., &amp; </a:t>
            </a:r>
            <a:r>
              <a:rPr lang="en-US" sz="1800" dirty="0" err="1">
                <a:effectLst/>
                <a:latin typeface="Times New Roman" panose="02020603050405020304" pitchFamily="18" charset="0"/>
                <a:ea typeface="Times New Roman" panose="02020603050405020304" pitchFamily="18" charset="0"/>
              </a:rPr>
              <a:t>Ghorai</a:t>
            </a:r>
            <a:r>
              <a:rPr lang="en-US" sz="1800" dirty="0">
                <a:effectLst/>
                <a:latin typeface="Times New Roman" panose="02020603050405020304" pitchFamily="18" charset="0"/>
                <a:ea typeface="Times New Roman" panose="02020603050405020304" pitchFamily="18" charset="0"/>
              </a:rPr>
              <a:t>, S. (2022). Skin lesion detection using machine learning: a systematic review. Journal of Ambient Intelligence and Humanized Computing, 13(2), 1021-1034.</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arenR"/>
            </a:pPr>
            <a:r>
              <a:rPr lang="en-US" sz="1800" dirty="0">
                <a:effectLst/>
                <a:latin typeface="Times New Roman" panose="02020603050405020304" pitchFamily="18" charset="0"/>
                <a:ea typeface="Times New Roman" panose="02020603050405020304" pitchFamily="18" charset="0"/>
              </a:rPr>
              <a:t>Nguyen, Q. T., &amp; Nguyen, B. P. (2022). AI-based mobile application for skin cancer detection using image processing techniques. Journal of Medical Imaging and Health Informatics, 12(2), 345-352.</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arenR"/>
            </a:pPr>
            <a:r>
              <a:rPr lang="en-US" sz="1800" dirty="0" err="1">
                <a:effectLst/>
                <a:latin typeface="Times New Roman" panose="02020603050405020304" pitchFamily="18" charset="0"/>
                <a:ea typeface="Times New Roman" panose="02020603050405020304" pitchFamily="18" charset="0"/>
              </a:rPr>
              <a:t>Moleanu</a:t>
            </a:r>
            <a:r>
              <a:rPr lang="en-US" sz="1800" dirty="0">
                <a:effectLst/>
                <a:latin typeface="Times New Roman" panose="02020603050405020304" pitchFamily="18" charset="0"/>
                <a:ea typeface="Times New Roman" panose="02020603050405020304" pitchFamily="18" charset="0"/>
              </a:rPr>
              <a:t>, I., Diaconu, R., &amp; Marcu, L. (2021). Mobile application for skin cancer detection using artificial intelligence. In 2021 International Conference on e-Health and Bioengineering (EHB) (pp. 1-4). IEEE.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arenR"/>
            </a:pPr>
            <a:r>
              <a:rPr lang="en-US" sz="1800" dirty="0">
                <a:effectLst/>
                <a:latin typeface="Times New Roman" panose="02020603050405020304" pitchFamily="18" charset="0"/>
                <a:ea typeface="Times New Roman" panose="02020603050405020304" pitchFamily="18" charset="0"/>
              </a:rPr>
              <a:t>Gupta, A., Tomar, D., &amp; Gautam, A. (2021). Skin disease detection using convolutional neural network. Procedia Computer Science, 167, 2419-2428.</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FFD43D4-3D81-FF62-348D-5FF4FC5E195E}"/>
              </a:ext>
            </a:extLst>
          </p:cNvPr>
          <p:cNvSpPr>
            <a:spLocks noChangeArrowheads="1"/>
          </p:cNvSpPr>
          <p:nvPr/>
        </p:nvSpPr>
        <p:spPr bwMode="auto">
          <a:xfrm>
            <a:off x="381000" y="381000"/>
            <a:ext cx="10744200" cy="544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a:lnSpc>
                <a:spcPct val="150000"/>
              </a:lnSpc>
              <a:buFont typeface="+mj-lt"/>
              <a:buAutoNum type="arabicParenR" startAt="6"/>
            </a:pPr>
            <a:r>
              <a:rPr lang="en-US" sz="1800" dirty="0">
                <a:effectLst/>
                <a:latin typeface="Times New Roman" panose="02020603050405020304" pitchFamily="18" charset="0"/>
                <a:ea typeface="Times New Roman" panose="02020603050405020304" pitchFamily="18" charset="0"/>
              </a:rPr>
              <a:t>Han, S. S., Kim, M. S., Lim, W., Park, G. H., Park, I., &amp; Chang, S. E. (2020). Classification of the clinical images for benign and malignant cutaneous tumors using a deep learning algorithm. Journal of Investigative Dermatology, 140(7), 1538-1546.</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arenR" startAt="6"/>
            </a:pPr>
            <a:r>
              <a:rPr lang="en-US" sz="1800" dirty="0" err="1">
                <a:effectLst/>
                <a:latin typeface="Times New Roman" panose="02020603050405020304" pitchFamily="18" charset="0"/>
                <a:ea typeface="Times New Roman" panose="02020603050405020304" pitchFamily="18" charset="0"/>
              </a:rPr>
              <a:t>Tschandl</a:t>
            </a:r>
            <a:r>
              <a:rPr lang="en-US" sz="1800" dirty="0">
                <a:effectLst/>
                <a:latin typeface="Times New Roman" panose="02020603050405020304" pitchFamily="18" charset="0"/>
                <a:ea typeface="Times New Roman" panose="02020603050405020304" pitchFamily="18" charset="0"/>
              </a:rPr>
              <a:t>, P., </a:t>
            </a:r>
            <a:r>
              <a:rPr lang="en-US" sz="1800" dirty="0" err="1">
                <a:effectLst/>
                <a:latin typeface="Times New Roman" panose="02020603050405020304" pitchFamily="18" charset="0"/>
                <a:ea typeface="Times New Roman" panose="02020603050405020304" pitchFamily="18" charset="0"/>
              </a:rPr>
              <a:t>Rinner</a:t>
            </a:r>
            <a:r>
              <a:rPr lang="en-US" sz="1800" dirty="0">
                <a:effectLst/>
                <a:latin typeface="Times New Roman" panose="02020603050405020304" pitchFamily="18" charset="0"/>
                <a:ea typeface="Times New Roman" panose="02020603050405020304" pitchFamily="18" charset="0"/>
              </a:rPr>
              <a:t>, C., </a:t>
            </a:r>
            <a:r>
              <a:rPr lang="en-US" sz="1800" dirty="0" err="1">
                <a:effectLst/>
                <a:latin typeface="Times New Roman" panose="02020603050405020304" pitchFamily="18" charset="0"/>
                <a:ea typeface="Times New Roman" panose="02020603050405020304" pitchFamily="18" charset="0"/>
              </a:rPr>
              <a:t>Apalla</a:t>
            </a:r>
            <a:r>
              <a:rPr lang="en-US" sz="1800" dirty="0">
                <a:effectLst/>
                <a:latin typeface="Times New Roman" panose="02020603050405020304" pitchFamily="18" charset="0"/>
                <a:ea typeface="Times New Roman" panose="02020603050405020304" pitchFamily="18" charset="0"/>
              </a:rPr>
              <a:t>, Z., </a:t>
            </a:r>
            <a:r>
              <a:rPr lang="en-US" sz="1800" dirty="0" err="1">
                <a:effectLst/>
                <a:latin typeface="Times New Roman" panose="02020603050405020304" pitchFamily="18" charset="0"/>
                <a:ea typeface="Times New Roman" panose="02020603050405020304" pitchFamily="18" charset="0"/>
              </a:rPr>
              <a:t>Argenziano</a:t>
            </a:r>
            <a:r>
              <a:rPr lang="en-US" sz="1800" dirty="0">
                <a:effectLst/>
                <a:latin typeface="Times New Roman" panose="02020603050405020304" pitchFamily="18" charset="0"/>
                <a:ea typeface="Times New Roman" panose="02020603050405020304" pitchFamily="18" charset="0"/>
              </a:rPr>
              <a:t>, G., </a:t>
            </a:r>
            <a:r>
              <a:rPr lang="en-US" sz="1800" dirty="0" err="1">
                <a:effectLst/>
                <a:latin typeface="Times New Roman" panose="02020603050405020304" pitchFamily="18" charset="0"/>
                <a:ea typeface="Times New Roman" panose="02020603050405020304" pitchFamily="18" charset="0"/>
              </a:rPr>
              <a:t>Codella</a:t>
            </a:r>
            <a:r>
              <a:rPr lang="en-US" sz="1800" dirty="0">
                <a:effectLst/>
                <a:latin typeface="Times New Roman" panose="02020603050405020304" pitchFamily="18" charset="0"/>
                <a:ea typeface="Times New Roman" panose="02020603050405020304" pitchFamily="18" charset="0"/>
              </a:rPr>
              <a:t>, N., Halpern, A., &amp; </a:t>
            </a:r>
            <a:r>
              <a:rPr lang="en-US" sz="1800" dirty="0" err="1">
                <a:effectLst/>
                <a:latin typeface="Times New Roman" panose="02020603050405020304" pitchFamily="18" charset="0"/>
                <a:ea typeface="Times New Roman" panose="02020603050405020304" pitchFamily="18" charset="0"/>
              </a:rPr>
              <a:t>Kittler</a:t>
            </a:r>
            <a:r>
              <a:rPr lang="en-US" sz="1800" dirty="0">
                <a:effectLst/>
                <a:latin typeface="Times New Roman" panose="02020603050405020304" pitchFamily="18" charset="0"/>
                <a:ea typeface="Times New Roman" panose="02020603050405020304" pitchFamily="18" charset="0"/>
              </a:rPr>
              <a:t>, H. (2020). Human–computer collaboration for skin cancer recognition. Nature Medicine, 26(8), 1229-1234.</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arenR" startAt="6"/>
            </a:pPr>
            <a:r>
              <a:rPr lang="en-US" sz="1800" dirty="0">
                <a:effectLst/>
                <a:latin typeface="Times New Roman" panose="02020603050405020304" pitchFamily="18" charset="0"/>
                <a:ea typeface="Times New Roman" panose="02020603050405020304" pitchFamily="18" charset="0"/>
              </a:rPr>
              <a:t>Liu, Y., Jain, A., Eng, C., Way, D. H., Lee, K., Bui, P., &amp; Coz, D. (2020). A deep learning system for differential diagnosis of skin diseases. Nature Medicine, 26(6), 900-908.</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arenR" startAt="6"/>
            </a:pPr>
            <a:r>
              <a:rPr lang="en-US" sz="1800" dirty="0" err="1">
                <a:effectLst/>
                <a:latin typeface="Times New Roman" panose="02020603050405020304" pitchFamily="18" charset="0"/>
                <a:ea typeface="Times New Roman" panose="02020603050405020304" pitchFamily="18" charset="0"/>
              </a:rPr>
              <a:t>Esteva</a:t>
            </a:r>
            <a:r>
              <a:rPr lang="en-US" sz="1800" dirty="0">
                <a:effectLst/>
                <a:latin typeface="Times New Roman" panose="02020603050405020304" pitchFamily="18" charset="0"/>
                <a:ea typeface="Times New Roman" panose="02020603050405020304" pitchFamily="18" charset="0"/>
              </a:rPr>
              <a:t>, A., </a:t>
            </a:r>
            <a:r>
              <a:rPr lang="en-US" sz="1800" dirty="0" err="1">
                <a:effectLst/>
                <a:latin typeface="Times New Roman" panose="02020603050405020304" pitchFamily="18" charset="0"/>
                <a:ea typeface="Times New Roman" panose="02020603050405020304" pitchFamily="18" charset="0"/>
              </a:rPr>
              <a:t>Kuprel</a:t>
            </a:r>
            <a:r>
              <a:rPr lang="en-US" sz="1800" dirty="0">
                <a:effectLst/>
                <a:latin typeface="Times New Roman" panose="02020603050405020304" pitchFamily="18" charset="0"/>
                <a:ea typeface="Times New Roman" panose="02020603050405020304" pitchFamily="18" charset="0"/>
              </a:rPr>
              <a:t>, B., Novoa, R. A., Ko, J., </a:t>
            </a:r>
            <a:r>
              <a:rPr lang="en-US" sz="1800" dirty="0" err="1">
                <a:effectLst/>
                <a:latin typeface="Times New Roman" panose="02020603050405020304" pitchFamily="18" charset="0"/>
                <a:ea typeface="Times New Roman" panose="02020603050405020304" pitchFamily="18" charset="0"/>
              </a:rPr>
              <a:t>Swetter</a:t>
            </a:r>
            <a:r>
              <a:rPr lang="en-US" sz="1800" dirty="0">
                <a:effectLst/>
                <a:latin typeface="Times New Roman" panose="02020603050405020304" pitchFamily="18" charset="0"/>
                <a:ea typeface="Times New Roman" panose="02020603050405020304" pitchFamily="18" charset="0"/>
              </a:rPr>
              <a:t>, S. M., Blau, H. M., &amp; Thrun, S. (2017). Dermatologist-level classification of skin cancer with deep neural networks. Nature, 542(7639), 115-118.</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arenR"/>
            </a:pPr>
            <a:r>
              <a:rPr lang="en-US" sz="1800" dirty="0">
                <a:effectLst/>
                <a:latin typeface="Times New Roman" panose="02020603050405020304" pitchFamily="18" charset="0"/>
                <a:ea typeface="Times New Roman" panose="02020603050405020304" pitchFamily="18" charset="0"/>
              </a:rPr>
              <a:t>Brinker, T. J., </a:t>
            </a:r>
            <a:r>
              <a:rPr lang="en-US" sz="1800" dirty="0" err="1">
                <a:effectLst/>
                <a:latin typeface="Times New Roman" panose="02020603050405020304" pitchFamily="18" charset="0"/>
                <a:ea typeface="Times New Roman" panose="02020603050405020304" pitchFamily="18" charset="0"/>
              </a:rPr>
              <a:t>Hekler</a:t>
            </a:r>
            <a:r>
              <a:rPr lang="en-US" sz="1800" dirty="0">
                <a:effectLst/>
                <a:latin typeface="Times New Roman" panose="02020603050405020304" pitchFamily="18" charset="0"/>
                <a:ea typeface="Times New Roman" panose="02020603050405020304" pitchFamily="18" charset="0"/>
              </a:rPr>
              <a:t>, A., </a:t>
            </a:r>
            <a:r>
              <a:rPr lang="en-US" sz="1800" dirty="0" err="1">
                <a:effectLst/>
                <a:latin typeface="Times New Roman" panose="02020603050405020304" pitchFamily="18" charset="0"/>
                <a:ea typeface="Times New Roman" panose="02020603050405020304" pitchFamily="18" charset="0"/>
              </a:rPr>
              <a:t>Enk</a:t>
            </a:r>
            <a:r>
              <a:rPr lang="en-US" sz="1800" dirty="0">
                <a:effectLst/>
                <a:latin typeface="Times New Roman" panose="02020603050405020304" pitchFamily="18" charset="0"/>
                <a:ea typeface="Times New Roman" panose="02020603050405020304" pitchFamily="18" charset="0"/>
              </a:rPr>
              <a:t>, A. H., </a:t>
            </a:r>
            <a:r>
              <a:rPr lang="en-US" sz="1800" dirty="0" err="1">
                <a:effectLst/>
                <a:latin typeface="Times New Roman" panose="02020603050405020304" pitchFamily="18" charset="0"/>
                <a:ea typeface="Times New Roman" panose="02020603050405020304" pitchFamily="18" charset="0"/>
              </a:rPr>
              <a:t>Berking</a:t>
            </a:r>
            <a:r>
              <a:rPr lang="en-US" sz="1800" dirty="0">
                <a:effectLst/>
                <a:latin typeface="Times New Roman" panose="02020603050405020304" pitchFamily="18" charset="0"/>
                <a:ea typeface="Times New Roman" panose="02020603050405020304" pitchFamily="18" charset="0"/>
              </a:rPr>
              <a:t>, C., </a:t>
            </a:r>
            <a:r>
              <a:rPr lang="en-US" sz="1800" dirty="0" err="1">
                <a:effectLst/>
                <a:latin typeface="Times New Roman" panose="02020603050405020304" pitchFamily="18" charset="0"/>
                <a:ea typeface="Times New Roman" panose="02020603050405020304" pitchFamily="18" charset="0"/>
              </a:rPr>
              <a:t>Haferkamp</a:t>
            </a:r>
            <a:r>
              <a:rPr lang="en-US" sz="1800" dirty="0">
                <a:effectLst/>
                <a:latin typeface="Times New Roman" panose="02020603050405020304" pitchFamily="18" charset="0"/>
                <a:ea typeface="Times New Roman" panose="02020603050405020304" pitchFamily="18" charset="0"/>
              </a:rPr>
              <a:t>, S., Hauschild, A., ... &amp; von Kalle, C. (2019). Deep neural networks are superior to dermatologists in melanoma image classification. European Journal of Cancer, 119, 11-17.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0946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50348" rIns="0" bIns="0" rtlCol="0">
            <a:spAutoFit/>
          </a:bodyPr>
          <a:lstStyle/>
          <a:p>
            <a:pPr marL="12700">
              <a:lnSpc>
                <a:spcPct val="100000"/>
              </a:lnSpc>
              <a:spcBef>
                <a:spcPts val="130"/>
              </a:spcBef>
            </a:pPr>
            <a:r>
              <a:rPr spc="-45" dirty="0">
                <a:latin typeface="Times New Roman" panose="02020603050405020304" pitchFamily="18" charset="0"/>
                <a:cs typeface="Times New Roman" panose="02020603050405020304" pitchFamily="18" charset="0"/>
              </a:rPr>
              <a:t>Publication</a:t>
            </a:r>
            <a:r>
              <a:rPr spc="-180"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Details</a:t>
            </a:r>
          </a:p>
        </p:txBody>
      </p:sp>
      <p:pic>
        <p:nvPicPr>
          <p:cNvPr id="2052" name="Picture 5">
            <a:extLst>
              <a:ext uri="{FF2B5EF4-FFF2-40B4-BE49-F238E27FC236}">
                <a16:creationId xmlns:a16="http://schemas.microsoft.com/office/drawing/2014/main" id="{F7C9EAF8-2405-C728-52EE-B516F6669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356993"/>
            <a:ext cx="7391400" cy="44342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43B4CCF8-E305-C290-EF86-6A2BA5E9FA6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6">
            <a:extLst>
              <a:ext uri="{FF2B5EF4-FFF2-40B4-BE49-F238E27FC236}">
                <a16:creationId xmlns:a16="http://schemas.microsoft.com/office/drawing/2014/main" id="{AFC5C57D-8176-97B7-6F2F-4AB2334F7E62}"/>
              </a:ext>
            </a:extLst>
          </p:cNvPr>
          <p:cNvSpPr>
            <a:spLocks noChangeArrowheads="1"/>
          </p:cNvSpPr>
          <p:nvPr/>
        </p:nvSpPr>
        <p:spPr bwMode="auto">
          <a:xfrm>
            <a:off x="0" y="5089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7">
            <a:extLst>
              <a:ext uri="{FF2B5EF4-FFF2-40B4-BE49-F238E27FC236}">
                <a16:creationId xmlns:a16="http://schemas.microsoft.com/office/drawing/2014/main" id="{99BE0591-4F70-AB0F-D75C-F59C8858F7E9}"/>
              </a:ext>
            </a:extLst>
          </p:cNvPr>
          <p:cNvSpPr>
            <a:spLocks noChangeArrowheads="1"/>
          </p:cNvSpPr>
          <p:nvPr/>
        </p:nvSpPr>
        <p:spPr bwMode="auto">
          <a:xfrm>
            <a:off x="0" y="112315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8">
            <a:extLst>
              <a:ext uri="{FF2B5EF4-FFF2-40B4-BE49-F238E27FC236}">
                <a16:creationId xmlns:a16="http://schemas.microsoft.com/office/drawing/2014/main" id="{C5C2BB4E-C37D-8266-0980-A31B5D6EA42C}"/>
              </a:ext>
            </a:extLst>
          </p:cNvPr>
          <p:cNvSpPr>
            <a:spLocks noChangeArrowheads="1"/>
          </p:cNvSpPr>
          <p:nvPr/>
        </p:nvSpPr>
        <p:spPr bwMode="auto">
          <a:xfrm>
            <a:off x="0" y="18005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EFBD9-C6F1-C178-ABDE-3E887C9135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0032" y="685800"/>
            <a:ext cx="6591935" cy="5134351"/>
          </a:xfrm>
          <a:prstGeom prst="rect">
            <a:avLst/>
          </a:prstGeom>
          <a:effectLst>
            <a:softEdge rad="12700"/>
          </a:effectLst>
        </p:spPr>
      </p:pic>
    </p:spTree>
    <p:extLst>
      <p:ext uri="{BB962C8B-B14F-4D97-AF65-F5344CB8AC3E}">
        <p14:creationId xmlns:p14="http://schemas.microsoft.com/office/powerpoint/2010/main" val="2149642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4">
            <a:extLst>
              <a:ext uri="{FF2B5EF4-FFF2-40B4-BE49-F238E27FC236}">
                <a16:creationId xmlns:a16="http://schemas.microsoft.com/office/drawing/2014/main" id="{F3C6F35D-117E-167F-B0FF-A020BD7E0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762000"/>
            <a:ext cx="73914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491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C33D83-0085-E1B8-713D-87D6C7CD99CE}"/>
              </a:ext>
            </a:extLst>
          </p:cNvPr>
          <p:cNvPicPr>
            <a:picLocks noChangeAspect="1"/>
          </p:cNvPicPr>
          <p:nvPr/>
        </p:nvPicPr>
        <p:blipFill>
          <a:blip r:embed="rId2"/>
          <a:stretch>
            <a:fillRect/>
          </a:stretch>
        </p:blipFill>
        <p:spPr>
          <a:xfrm>
            <a:off x="2590800" y="267950"/>
            <a:ext cx="7391400" cy="5294650"/>
          </a:xfrm>
          <a:prstGeom prst="rect">
            <a:avLst/>
          </a:prstGeom>
        </p:spPr>
      </p:pic>
    </p:spTree>
    <p:extLst>
      <p:ext uri="{BB962C8B-B14F-4D97-AF65-F5344CB8AC3E}">
        <p14:creationId xmlns:p14="http://schemas.microsoft.com/office/powerpoint/2010/main" val="1692550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36234" y="1883029"/>
            <a:ext cx="5104130" cy="1490980"/>
          </a:xfrm>
          <a:prstGeom prst="rect">
            <a:avLst/>
          </a:prstGeom>
        </p:spPr>
        <p:txBody>
          <a:bodyPr vert="horz" wrap="square" lIns="0" tIns="14605" rIns="0" bIns="0" rtlCol="0">
            <a:spAutoFit/>
          </a:bodyPr>
          <a:lstStyle/>
          <a:p>
            <a:pPr marL="12700">
              <a:lnSpc>
                <a:spcPct val="100000"/>
              </a:lnSpc>
              <a:spcBef>
                <a:spcPts val="115"/>
              </a:spcBef>
            </a:pPr>
            <a:r>
              <a:rPr sz="9600" dirty="0">
                <a:latin typeface="Calibri"/>
                <a:cs typeface="Calibri"/>
              </a:rPr>
              <a:t>Thank</a:t>
            </a:r>
            <a:r>
              <a:rPr sz="9600" spc="-10" dirty="0">
                <a:latin typeface="Calibri"/>
                <a:cs typeface="Calibri"/>
              </a:rPr>
              <a:t> </a:t>
            </a:r>
            <a:r>
              <a:rPr sz="9600" spc="-810" dirty="0">
                <a:latin typeface="Calibri"/>
                <a:cs typeface="Calibri"/>
              </a:rPr>
              <a:t>Y</a:t>
            </a:r>
            <a:r>
              <a:rPr sz="9600" dirty="0">
                <a:latin typeface="Calibri"/>
                <a:cs typeface="Calibri"/>
              </a:rPr>
              <a:t>o</a:t>
            </a:r>
            <a:r>
              <a:rPr sz="9600" spc="-25" dirty="0">
                <a:latin typeface="Calibri"/>
                <a:cs typeface="Calibri"/>
              </a:rPr>
              <a:t>u</a:t>
            </a:r>
            <a:endParaRPr sz="9600">
              <a:latin typeface="Calibri"/>
              <a:cs typeface="Calibri"/>
            </a:endParaRPr>
          </a:p>
        </p:txBody>
      </p:sp>
      <p:pic>
        <p:nvPicPr>
          <p:cNvPr id="3" name="object 3"/>
          <p:cNvPicPr/>
          <p:nvPr/>
        </p:nvPicPr>
        <p:blipFill>
          <a:blip r:embed="rId2" cstate="print"/>
          <a:stretch>
            <a:fillRect/>
          </a:stretch>
        </p:blipFill>
        <p:spPr>
          <a:xfrm>
            <a:off x="695325" y="1028700"/>
            <a:ext cx="4459833" cy="38576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EB502-ECDD-B98B-5B58-F276890FE33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30F9A56-97B3-38CC-3012-524E82C9C317}"/>
              </a:ext>
            </a:extLst>
          </p:cNvPr>
          <p:cNvSpPr txBox="1">
            <a:spLocks noGrp="1"/>
          </p:cNvSpPr>
          <p:nvPr>
            <p:ph type="title"/>
          </p:nvPr>
        </p:nvSpPr>
        <p:spPr>
          <a:prstGeom prst="rect">
            <a:avLst/>
          </a:prstGeom>
        </p:spPr>
        <p:txBody>
          <a:bodyPr vert="horz" wrap="square" lIns="0" tIns="350348" rIns="0" bIns="0" rtlCol="0">
            <a:spAutoFit/>
          </a:bodyPr>
          <a:lstStyle/>
          <a:p>
            <a:pPr marL="12700">
              <a:lnSpc>
                <a:spcPct val="100000"/>
              </a:lnSpc>
              <a:spcBef>
                <a:spcPts val="130"/>
              </a:spcBef>
            </a:pPr>
            <a:r>
              <a:rPr spc="-45" dirty="0">
                <a:latin typeface="Times New Roman" panose="02020603050405020304" pitchFamily="18" charset="0"/>
                <a:cs typeface="Times New Roman" panose="02020603050405020304" pitchFamily="18" charset="0"/>
              </a:rPr>
              <a:t>Introduction</a:t>
            </a:r>
            <a:r>
              <a:rPr lang="en-IN" spc="-45" dirty="0">
                <a:latin typeface="Times New Roman" panose="02020603050405020304" pitchFamily="18" charset="0"/>
                <a:cs typeface="Times New Roman" panose="02020603050405020304" pitchFamily="18" charset="0"/>
              </a:rPr>
              <a:t>…</a:t>
            </a:r>
            <a:endParaRPr spc="-45"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7E0EA06-22EF-E37D-8B9A-EE2222BF37BE}"/>
              </a:ext>
            </a:extLst>
          </p:cNvPr>
          <p:cNvSpPr txBox="1"/>
          <p:nvPr/>
        </p:nvSpPr>
        <p:spPr>
          <a:xfrm>
            <a:off x="1066800" y="1447800"/>
            <a:ext cx="10363200" cy="4613058"/>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Users, the core beneficiaries of the application, can log in to access features aimed at improving skin health management. For users, the application offers advanced image recognition technology to scan and detect skin diseases. This feature empowers users with the ability to perform initial diagnostics from the comfort of their homes. Additionally, users can view nearby hospitals, add appointments with dermatologists, and maintain a history of their medical consultations and treatments. This comprehensive suite of features ensures that users receive continuous and integrated care for their skin health. The integration of advanced image recognition technology for disease detection, coupled with functionalities for appointment management and medical history maintenance, positions this application as a revolutionary tool in dermatology care. The use of Kotlin for backend processes ensures robust performance, while Android XML provides a flexible and intuitive user interface. Overall, this mobile application aims to bridge the gap between patients and healthcare providers, offering a seamless and integrated experience for managing skin health, from initial diagnosis to ongoing care.</a:t>
            </a:r>
          </a:p>
        </p:txBody>
      </p:sp>
    </p:spTree>
    <p:extLst>
      <p:ext uri="{BB962C8B-B14F-4D97-AF65-F5344CB8AC3E}">
        <p14:creationId xmlns:p14="http://schemas.microsoft.com/office/powerpoint/2010/main" val="406061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50348" rIns="0" bIns="0" rtlCol="0">
            <a:spAutoFit/>
          </a:bodyPr>
          <a:lstStyle/>
          <a:p>
            <a:pPr marL="12700">
              <a:lnSpc>
                <a:spcPct val="100000"/>
              </a:lnSpc>
              <a:spcBef>
                <a:spcPts val="130"/>
              </a:spcBef>
            </a:pPr>
            <a:r>
              <a:rPr spc="-50" dirty="0">
                <a:latin typeface="Times New Roman" panose="02020603050405020304" pitchFamily="18" charset="0"/>
                <a:cs typeface="Times New Roman" panose="02020603050405020304" pitchFamily="18" charset="0"/>
              </a:rPr>
              <a:t>Literature</a:t>
            </a:r>
            <a:r>
              <a:rPr spc="-165" dirty="0">
                <a:latin typeface="Times New Roman" panose="02020603050405020304" pitchFamily="18" charset="0"/>
                <a:cs typeface="Times New Roman" panose="02020603050405020304" pitchFamily="18" charset="0"/>
              </a:rPr>
              <a:t> </a:t>
            </a:r>
            <a:r>
              <a:rPr spc="-30" dirty="0">
                <a:latin typeface="Times New Roman" panose="02020603050405020304" pitchFamily="18" charset="0"/>
                <a:cs typeface="Times New Roman" panose="02020603050405020304" pitchFamily="18" charset="0"/>
              </a:rPr>
              <a:t>Review</a:t>
            </a:r>
          </a:p>
        </p:txBody>
      </p:sp>
      <p:graphicFrame>
        <p:nvGraphicFramePr>
          <p:cNvPr id="3" name="Table 2">
            <a:extLst>
              <a:ext uri="{FF2B5EF4-FFF2-40B4-BE49-F238E27FC236}">
                <a16:creationId xmlns:a16="http://schemas.microsoft.com/office/drawing/2014/main" id="{FB6CB846-6CA7-2F10-DE72-5DE8EEC1C6C9}"/>
              </a:ext>
            </a:extLst>
          </p:cNvPr>
          <p:cNvGraphicFramePr>
            <a:graphicFrameLocks noGrp="1"/>
          </p:cNvGraphicFramePr>
          <p:nvPr>
            <p:extLst>
              <p:ext uri="{D42A27DB-BD31-4B8C-83A1-F6EECF244321}">
                <p14:modId xmlns:p14="http://schemas.microsoft.com/office/powerpoint/2010/main" val="4135415485"/>
              </p:ext>
            </p:extLst>
          </p:nvPr>
        </p:nvGraphicFramePr>
        <p:xfrm>
          <a:off x="842488" y="1768141"/>
          <a:ext cx="10558684" cy="3754026"/>
        </p:xfrm>
        <a:graphic>
          <a:graphicData uri="http://schemas.openxmlformats.org/drawingml/2006/table">
            <a:tbl>
              <a:tblPr/>
              <a:tblGrid>
                <a:gridCol w="750785">
                  <a:extLst>
                    <a:ext uri="{9D8B030D-6E8A-4147-A177-3AD203B41FA5}">
                      <a16:colId xmlns:a16="http://schemas.microsoft.com/office/drawing/2014/main" val="3803673327"/>
                    </a:ext>
                  </a:extLst>
                </a:gridCol>
                <a:gridCol w="2050472">
                  <a:extLst>
                    <a:ext uri="{9D8B030D-6E8A-4147-A177-3AD203B41FA5}">
                      <a16:colId xmlns:a16="http://schemas.microsoft.com/office/drawing/2014/main" val="2014131611"/>
                    </a:ext>
                  </a:extLst>
                </a:gridCol>
                <a:gridCol w="3685310">
                  <a:extLst>
                    <a:ext uri="{9D8B030D-6E8A-4147-A177-3AD203B41FA5}">
                      <a16:colId xmlns:a16="http://schemas.microsoft.com/office/drawing/2014/main" val="2205384088"/>
                    </a:ext>
                  </a:extLst>
                </a:gridCol>
                <a:gridCol w="4072117">
                  <a:extLst>
                    <a:ext uri="{9D8B030D-6E8A-4147-A177-3AD203B41FA5}">
                      <a16:colId xmlns:a16="http://schemas.microsoft.com/office/drawing/2014/main" val="1654117767"/>
                    </a:ext>
                  </a:extLst>
                </a:gridCol>
              </a:tblGrid>
              <a:tr h="148427">
                <a:tc>
                  <a:txBody>
                    <a:bodyPr/>
                    <a:lstStyle/>
                    <a:p>
                      <a:pPr marL="0" algn="ctr" rtl="0" eaLnBrk="1" fontAlgn="b" latinLnBrk="0" hangingPunct="1">
                        <a:spcBef>
                          <a:spcPts val="0"/>
                        </a:spcBef>
                        <a:spcAft>
                          <a:spcPts val="0"/>
                        </a:spcAft>
                      </a:pPr>
                      <a:r>
                        <a:rPr lang="en-IN" sz="2000" b="1" i="0" u="none" strike="noStrike" kern="1200" dirty="0">
                          <a:solidFill>
                            <a:schemeClr val="tx1"/>
                          </a:solidFill>
                          <a:effectLst/>
                          <a:latin typeface="Times New Roman" panose="02020603050405020304" pitchFamily="18" charset="0"/>
                          <a:cs typeface="Times New Roman" panose="02020603050405020304" pitchFamily="18" charset="0"/>
                        </a:rPr>
                        <a:t>Year</a:t>
                      </a:r>
                      <a:endParaRPr lang="en-IN" sz="2000" b="0" i="0" u="none" strike="noStrike" dirty="0">
                        <a:effectLst/>
                        <a:latin typeface="Arial" panose="020B0604020202020204" pitchFamily="34" charset="0"/>
                      </a:endParaRPr>
                    </a:p>
                  </a:txBody>
                  <a:tcPr marL="24296" marR="24296" marT="12148" marB="12148"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l" rtl="0" eaLnBrk="1" fontAlgn="b" latinLnBrk="0" hangingPunct="1">
                        <a:spcBef>
                          <a:spcPts val="0"/>
                        </a:spcBef>
                        <a:spcAft>
                          <a:spcPts val="0"/>
                        </a:spcAft>
                      </a:pPr>
                      <a:r>
                        <a:rPr lang="en-IN" sz="2000" b="1" i="0" u="none" strike="noStrike" kern="1200" dirty="0">
                          <a:solidFill>
                            <a:schemeClr val="tx1"/>
                          </a:solidFill>
                          <a:effectLst/>
                          <a:latin typeface="Times New Roman" panose="02020603050405020304" pitchFamily="18" charset="0"/>
                          <a:cs typeface="Times New Roman" panose="02020603050405020304" pitchFamily="18" charset="0"/>
                        </a:rPr>
                        <a:t>Author/Link</a:t>
                      </a:r>
                      <a:endParaRPr lang="en-IN" sz="2000" b="0" i="0" u="none" strike="noStrike" dirty="0">
                        <a:effectLst/>
                        <a:latin typeface="Arial" panose="020B0604020202020204" pitchFamily="34" charset="0"/>
                      </a:endParaRPr>
                    </a:p>
                  </a:txBody>
                  <a:tcPr marL="24296" marR="24296" marT="12148" marB="12148"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ctr" rtl="0" eaLnBrk="1" fontAlgn="b" latinLnBrk="0" hangingPunct="1">
                        <a:spcBef>
                          <a:spcPts val="0"/>
                        </a:spcBef>
                        <a:spcAft>
                          <a:spcPts val="0"/>
                        </a:spcAft>
                      </a:pPr>
                      <a:r>
                        <a:rPr lang="en-IN" sz="2000" b="1" i="0" u="none" strike="noStrike" kern="1200" dirty="0">
                          <a:solidFill>
                            <a:schemeClr val="tx1"/>
                          </a:solidFill>
                          <a:effectLst/>
                          <a:latin typeface="Times New Roman" panose="02020603050405020304" pitchFamily="18" charset="0"/>
                          <a:cs typeface="Times New Roman" panose="02020603050405020304" pitchFamily="18" charset="0"/>
                        </a:rPr>
                        <a:t>Title</a:t>
                      </a:r>
                      <a:endParaRPr lang="en-IN" sz="2000" b="0" i="0" u="none" strike="noStrike" dirty="0">
                        <a:effectLst/>
                        <a:latin typeface="Arial" panose="020B0604020202020204" pitchFamily="34" charset="0"/>
                      </a:endParaRPr>
                    </a:p>
                  </a:txBody>
                  <a:tcPr marL="24296" marR="24296" marT="12148" marB="12148"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ctr" rtl="0" eaLnBrk="1" fontAlgn="b" latinLnBrk="0" hangingPunct="1">
                        <a:spcBef>
                          <a:spcPts val="0"/>
                        </a:spcBef>
                        <a:spcAft>
                          <a:spcPts val="0"/>
                        </a:spcAft>
                      </a:pPr>
                      <a:r>
                        <a:rPr lang="en-IN" sz="2000" b="1" i="0" u="none" strike="noStrike" kern="1200" dirty="0">
                          <a:solidFill>
                            <a:schemeClr val="tx1"/>
                          </a:solidFill>
                          <a:effectLst/>
                          <a:latin typeface="Times New Roman" panose="02020603050405020304" pitchFamily="18" charset="0"/>
                          <a:cs typeface="Times New Roman" panose="02020603050405020304" pitchFamily="18" charset="0"/>
                        </a:rPr>
                        <a:t>Outcomes</a:t>
                      </a:r>
                      <a:endParaRPr lang="en-IN" sz="2000" b="0" i="0" u="none" strike="noStrike" dirty="0">
                        <a:effectLst/>
                        <a:latin typeface="Arial" panose="020B0604020202020204" pitchFamily="34" charset="0"/>
                      </a:endParaRPr>
                    </a:p>
                  </a:txBody>
                  <a:tcPr marL="24296" marR="24296" marT="12148" marB="12148"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4291624550"/>
                  </a:ext>
                </a:extLst>
              </a:tr>
              <a:tr h="1064184">
                <a:tc>
                  <a:txBody>
                    <a:bodyPr/>
                    <a:lstStyle/>
                    <a:p>
                      <a:pPr marL="0" marR="0" indent="0" algn="l" rtl="0" eaLnBrk="1" fontAlgn="auto" latinLnBrk="0" hangingPunct="1">
                        <a:spcBef>
                          <a:spcPts val="0"/>
                        </a:spcBef>
                        <a:spcAft>
                          <a:spcPts val="0"/>
                        </a:spcAft>
                      </a:pPr>
                      <a:r>
                        <a:rPr lang="en-IN" sz="1400" b="0" i="0" u="none" strike="noStrike" dirty="0">
                          <a:effectLst/>
                          <a:latin typeface="Times New Roman" panose="02020603050405020304" pitchFamily="18" charset="0"/>
                          <a:cs typeface="Times New Roman" panose="02020603050405020304" pitchFamily="18" charset="0"/>
                        </a:rPr>
                        <a:t>2023</a:t>
                      </a:r>
                    </a:p>
                  </a:txBody>
                  <a:tcPr marL="24296" marR="24296" marT="12148" marB="12148"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l" rtl="0" eaLnBrk="1" fontAlgn="base" latinLnBrk="0" hangingPunct="1">
                        <a:spcBef>
                          <a:spcPts val="0"/>
                        </a:spcBef>
                        <a:spcAft>
                          <a:spcPts val="0"/>
                        </a:spcAft>
                      </a:pPr>
                      <a:r>
                        <a:rPr lang="en-IN" sz="1600" b="0" i="0" u="none" strike="noStrike" dirty="0" err="1">
                          <a:effectLst/>
                          <a:latin typeface="Times New Roman" panose="02020603050405020304" pitchFamily="18" charset="0"/>
                          <a:cs typeface="Times New Roman" panose="02020603050405020304" pitchFamily="18" charset="0"/>
                        </a:rPr>
                        <a:t>Abuzaghleh</a:t>
                      </a:r>
                      <a:r>
                        <a:rPr lang="en-IN" sz="1600" b="0" i="0" u="none" strike="noStrike" dirty="0">
                          <a:effectLst/>
                          <a:latin typeface="Times New Roman" panose="02020603050405020304" pitchFamily="18" charset="0"/>
                          <a:cs typeface="Times New Roman" panose="02020603050405020304" pitchFamily="18" charset="0"/>
                        </a:rPr>
                        <a:t>, O., </a:t>
                      </a:r>
                      <a:r>
                        <a:rPr lang="en-IN" sz="1600" b="0" i="0" u="none" strike="noStrike" dirty="0" err="1">
                          <a:effectLst/>
                          <a:latin typeface="Times New Roman" panose="02020603050405020304" pitchFamily="18" charset="0"/>
                          <a:cs typeface="Times New Roman" panose="02020603050405020304" pitchFamily="18" charset="0"/>
                        </a:rPr>
                        <a:t>Barkana</a:t>
                      </a:r>
                      <a:r>
                        <a:rPr lang="en-IN" sz="1600" b="0" i="0" u="none" strike="noStrike" dirty="0">
                          <a:effectLst/>
                          <a:latin typeface="Times New Roman" panose="02020603050405020304" pitchFamily="18" charset="0"/>
                          <a:cs typeface="Times New Roman" panose="02020603050405020304" pitchFamily="18" charset="0"/>
                        </a:rPr>
                        <a:t>, B. D., &amp; </a:t>
                      </a:r>
                      <a:r>
                        <a:rPr lang="en-IN" sz="1600" b="0" i="0" u="none" strike="noStrike" dirty="0" err="1">
                          <a:effectLst/>
                          <a:latin typeface="Times New Roman" panose="02020603050405020304" pitchFamily="18" charset="0"/>
                          <a:cs typeface="Times New Roman" panose="02020603050405020304" pitchFamily="18" charset="0"/>
                        </a:rPr>
                        <a:t>Faezipour</a:t>
                      </a:r>
                      <a:r>
                        <a:rPr lang="en-IN" sz="1600" b="0" i="0" u="none" strike="noStrike" dirty="0">
                          <a:effectLst/>
                          <a:latin typeface="Times New Roman" panose="02020603050405020304" pitchFamily="18" charset="0"/>
                          <a:cs typeface="Times New Roman" panose="02020603050405020304" pitchFamily="18" charset="0"/>
                        </a:rPr>
                        <a:t>, M</a:t>
                      </a:r>
                      <a:r>
                        <a:rPr lang="en-IN" sz="1400" b="0" i="0" u="none" strike="noStrike" dirty="0">
                          <a:effectLst/>
                          <a:latin typeface="Times New Roman" panose="02020603050405020304" pitchFamily="18" charset="0"/>
                          <a:cs typeface="Times New Roman" panose="02020603050405020304" pitchFamily="18" charset="0"/>
                        </a:rPr>
                        <a:t>.</a:t>
                      </a: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marR="0" indent="0" algn="l" rtl="0" eaLnBrk="1" fontAlgn="auto" latinLnBrk="0" hangingPunct="1">
                        <a:spcBef>
                          <a:spcPts val="0"/>
                        </a:spcBef>
                        <a:spcAft>
                          <a:spcPts val="0"/>
                        </a:spcAft>
                      </a:pPr>
                      <a:r>
                        <a:rPr lang="en-US" sz="1600" b="0" i="0" u="none" strike="noStrike" dirty="0">
                          <a:effectLst/>
                          <a:latin typeface="Times New Roman" panose="02020603050405020304" pitchFamily="18" charset="0"/>
                          <a:cs typeface="Times New Roman" panose="02020603050405020304" pitchFamily="18" charset="0"/>
                        </a:rPr>
                        <a:t>Mobile-based skin lesion detection using deep learning and smart feature selection</a:t>
                      </a: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just" rtl="0" eaLnBrk="1" fontAlgn="ctr" latinLnBrk="0" hangingPunct="1">
                        <a:spcBef>
                          <a:spcPts val="0"/>
                        </a:spcBef>
                        <a:spcAft>
                          <a:spcPts val="0"/>
                        </a:spcAft>
                      </a:pPr>
                      <a:r>
                        <a:rPr lang="en-US" sz="1600" b="0" i="0" u="none" strike="noStrike" dirty="0">
                          <a:effectLst/>
                          <a:latin typeface="Times New Roman" panose="02020603050405020304" pitchFamily="18" charset="0"/>
                          <a:cs typeface="Times New Roman" panose="02020603050405020304" pitchFamily="18" charset="0"/>
                        </a:rPr>
                        <a:t>Developed a mobile application for skin lesion detection leveraging deep learning and smart feature selection, achieving high accuracy and efficiency.</a:t>
                      </a: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191763673"/>
                  </a:ext>
                </a:extLst>
              </a:tr>
              <a:tr h="936967">
                <a:tc>
                  <a:txBody>
                    <a:bodyPr/>
                    <a:lstStyle/>
                    <a:p>
                      <a:pPr marL="0" marR="0" indent="0" algn="l" rtl="0" eaLnBrk="1" fontAlgn="auto" latinLnBrk="0" hangingPunct="1">
                        <a:spcBef>
                          <a:spcPts val="0"/>
                        </a:spcBef>
                        <a:spcAft>
                          <a:spcPts val="0"/>
                        </a:spcAft>
                      </a:pPr>
                      <a:r>
                        <a:rPr lang="en-US" sz="1400" b="0" i="0" u="none" strike="noStrike" dirty="0">
                          <a:effectLst/>
                          <a:latin typeface="Times New Roman" panose="02020603050405020304" pitchFamily="18" charset="0"/>
                          <a:cs typeface="Times New Roman" panose="02020603050405020304" pitchFamily="18" charset="0"/>
                        </a:rPr>
                        <a:t>2022</a:t>
                      </a:r>
                      <a:endParaRPr lang="en-IN" sz="1400" b="0" i="0" u="none" strike="noStrike" dirty="0">
                        <a:effectLst/>
                        <a:latin typeface="Times New Roman" panose="02020603050405020304" pitchFamily="18" charset="0"/>
                        <a:cs typeface="Times New Roman" panose="02020603050405020304" pitchFamily="18" charset="0"/>
                      </a:endParaRPr>
                    </a:p>
                  </a:txBody>
                  <a:tcPr marL="24296" marR="24296" marT="12148" marB="12148"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l" rtl="0" eaLnBrk="1" fontAlgn="base" latinLnBrk="0" hangingPunct="1">
                        <a:spcBef>
                          <a:spcPts val="0"/>
                        </a:spcBef>
                        <a:spcAft>
                          <a:spcPts val="0"/>
                        </a:spcAft>
                      </a:pPr>
                      <a:r>
                        <a:rPr lang="en-IN" sz="1600" b="0" i="0" u="none" strike="noStrike" dirty="0">
                          <a:effectLst/>
                          <a:latin typeface="Times New Roman" panose="02020603050405020304" pitchFamily="18" charset="0"/>
                          <a:cs typeface="Times New Roman" panose="02020603050405020304" pitchFamily="18" charset="0"/>
                        </a:rPr>
                        <a:t>Mishra, R., &amp; </a:t>
                      </a:r>
                      <a:r>
                        <a:rPr lang="en-IN" sz="1600" b="0" i="0" u="none" strike="noStrike" dirty="0" err="1">
                          <a:effectLst/>
                          <a:latin typeface="Times New Roman" panose="02020603050405020304" pitchFamily="18" charset="0"/>
                          <a:cs typeface="Times New Roman" panose="02020603050405020304" pitchFamily="18" charset="0"/>
                        </a:rPr>
                        <a:t>Ghorai</a:t>
                      </a:r>
                      <a:r>
                        <a:rPr lang="en-IN" sz="1600" b="0" i="0" u="none" strike="noStrike" dirty="0">
                          <a:effectLst/>
                          <a:latin typeface="Times New Roman" panose="02020603050405020304" pitchFamily="18" charset="0"/>
                          <a:cs typeface="Times New Roman" panose="02020603050405020304" pitchFamily="18" charset="0"/>
                        </a:rPr>
                        <a:t>, S.</a:t>
                      </a: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just" rtl="0" eaLnBrk="1" fontAlgn="ctr" latinLnBrk="0" hangingPunct="1">
                        <a:spcBef>
                          <a:spcPts val="0"/>
                        </a:spcBef>
                        <a:spcAft>
                          <a:spcPts val="0"/>
                        </a:spcAft>
                      </a:pPr>
                      <a:r>
                        <a:rPr lang="en-US" sz="1600" b="0" i="0" u="none" strike="noStrike" dirty="0">
                          <a:effectLst/>
                          <a:latin typeface="Times New Roman" panose="02020603050405020304" pitchFamily="18" charset="0"/>
                          <a:cs typeface="Times New Roman" panose="02020603050405020304" pitchFamily="18" charset="0"/>
                        </a:rPr>
                        <a:t>Skin lesion detection using machine learning: a systematic review</a:t>
                      </a: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just" rtl="0" eaLnBrk="1" fontAlgn="ctr" latinLnBrk="0" hangingPunct="1">
                        <a:spcBef>
                          <a:spcPts val="0"/>
                        </a:spcBef>
                        <a:spcAft>
                          <a:spcPts val="0"/>
                        </a:spcAft>
                      </a:pPr>
                      <a:r>
                        <a:rPr lang="en-US" sz="1600" b="0" i="0" u="none" strike="noStrike" dirty="0">
                          <a:effectLst/>
                          <a:latin typeface="Times New Roman" panose="02020603050405020304" pitchFamily="18" charset="0"/>
                          <a:cs typeface="Times New Roman" panose="02020603050405020304" pitchFamily="18" charset="0"/>
                        </a:rPr>
                        <a:t>Conducted a comprehensive review of machine learning techniques for skin lesion detection, highlighting the strengths and limitations of various approaches.</a:t>
                      </a: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432979989"/>
                  </a:ext>
                </a:extLst>
              </a:tr>
              <a:tr h="1318618">
                <a:tc>
                  <a:txBody>
                    <a:bodyPr/>
                    <a:lstStyle/>
                    <a:p>
                      <a:pPr marL="0" marR="0" indent="0" algn="l" rtl="0" eaLnBrk="1" fontAlgn="auto" latinLnBrk="0" hangingPunct="1">
                        <a:spcBef>
                          <a:spcPts val="0"/>
                        </a:spcBef>
                        <a:spcAft>
                          <a:spcPts val="0"/>
                        </a:spcAft>
                      </a:pPr>
                      <a:r>
                        <a:rPr lang="en-US" sz="1400" b="0" i="0" u="none" strike="noStrike" dirty="0">
                          <a:effectLst/>
                          <a:latin typeface="Times New Roman" panose="02020603050405020304" pitchFamily="18" charset="0"/>
                          <a:cs typeface="Times New Roman" panose="02020603050405020304" pitchFamily="18" charset="0"/>
                        </a:rPr>
                        <a:t>2022</a:t>
                      </a:r>
                      <a:endParaRPr lang="en-IN" sz="1400" b="0" i="0" u="none" strike="noStrike" dirty="0">
                        <a:effectLst/>
                        <a:latin typeface="Times New Roman" panose="02020603050405020304" pitchFamily="18" charset="0"/>
                        <a:cs typeface="Times New Roman" panose="02020603050405020304" pitchFamily="18" charset="0"/>
                      </a:endParaRPr>
                    </a:p>
                  </a:txBody>
                  <a:tcPr marL="24296" marR="24296" marT="12148" marB="12148"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l" rtl="0" eaLnBrk="1" fontAlgn="base" latinLnBrk="0" hangingPunct="1">
                        <a:spcBef>
                          <a:spcPts val="0"/>
                        </a:spcBef>
                        <a:spcAft>
                          <a:spcPts val="0"/>
                        </a:spcAft>
                      </a:pPr>
                      <a:r>
                        <a:rPr lang="es-ES" sz="1600" b="0" i="0" u="none" strike="noStrike" dirty="0" err="1">
                          <a:effectLst/>
                          <a:latin typeface="Times New Roman" panose="02020603050405020304" pitchFamily="18" charset="0"/>
                          <a:cs typeface="Times New Roman" panose="02020603050405020304" pitchFamily="18" charset="0"/>
                        </a:rPr>
                        <a:t>Nguyen</a:t>
                      </a:r>
                      <a:r>
                        <a:rPr lang="es-ES" sz="1600" b="0" i="0" u="none" strike="noStrike" dirty="0">
                          <a:effectLst/>
                          <a:latin typeface="Times New Roman" panose="02020603050405020304" pitchFamily="18" charset="0"/>
                          <a:cs typeface="Times New Roman" panose="02020603050405020304" pitchFamily="18" charset="0"/>
                        </a:rPr>
                        <a:t>, Q. T., &amp; </a:t>
                      </a:r>
                      <a:r>
                        <a:rPr lang="es-ES" sz="1600" b="0" i="0" u="none" strike="noStrike" dirty="0" err="1">
                          <a:effectLst/>
                          <a:latin typeface="Times New Roman" panose="02020603050405020304" pitchFamily="18" charset="0"/>
                          <a:cs typeface="Times New Roman" panose="02020603050405020304" pitchFamily="18" charset="0"/>
                        </a:rPr>
                        <a:t>Nguyen</a:t>
                      </a:r>
                      <a:r>
                        <a:rPr lang="es-ES" sz="1600" b="0" i="0" u="none" strike="noStrike" dirty="0">
                          <a:effectLst/>
                          <a:latin typeface="Times New Roman" panose="02020603050405020304" pitchFamily="18" charset="0"/>
                          <a:cs typeface="Times New Roman" panose="02020603050405020304" pitchFamily="18" charset="0"/>
                        </a:rPr>
                        <a:t>, B. P.</a:t>
                      </a:r>
                      <a:endParaRPr lang="en-IN" sz="1600" b="0" i="0" u="none" strike="noStrike" dirty="0">
                        <a:effectLst/>
                        <a:latin typeface="Times New Roman" panose="02020603050405020304" pitchFamily="18" charset="0"/>
                        <a:cs typeface="Times New Roman" panose="02020603050405020304" pitchFamily="18" charset="0"/>
                      </a:endParaRP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l" rtl="0" eaLnBrk="1" fontAlgn="ctr" latinLnBrk="0" hangingPunct="1">
                        <a:spcBef>
                          <a:spcPts val="0"/>
                        </a:spcBef>
                        <a:spcAft>
                          <a:spcPts val="0"/>
                        </a:spcAft>
                      </a:pPr>
                      <a:r>
                        <a:rPr lang="en-US" sz="1600" b="0" i="0" u="none" strike="noStrike" dirty="0">
                          <a:effectLst/>
                          <a:latin typeface="Times New Roman" panose="02020603050405020304" pitchFamily="18" charset="0"/>
                          <a:cs typeface="Times New Roman" panose="02020603050405020304" pitchFamily="18" charset="0"/>
                        </a:rPr>
                        <a:t>AI-based mobile application for skin cancer detection using image processing techniques</a:t>
                      </a: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l" rtl="0" eaLnBrk="1" fontAlgn="ctr" latinLnBrk="0" hangingPunct="1">
                        <a:spcBef>
                          <a:spcPts val="0"/>
                        </a:spcBef>
                        <a:spcAft>
                          <a:spcPts val="0"/>
                        </a:spcAft>
                      </a:pPr>
                      <a:r>
                        <a:rPr lang="en-US" sz="1600" b="0" i="0" u="none" strike="noStrike" dirty="0">
                          <a:effectLst/>
                          <a:latin typeface="Times New Roman" panose="02020603050405020304" pitchFamily="18" charset="0"/>
                          <a:cs typeface="Times New Roman" panose="02020603050405020304" pitchFamily="18" charset="0"/>
                        </a:rPr>
                        <a:t>Developed an AI-based mobile application for skin cancer detection, utilizing image processing techniques to improve diagnostic accuracy and user accessibility.</a:t>
                      </a: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81858625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A11D777-4A33-295D-425C-759B43B06945}"/>
              </a:ext>
            </a:extLst>
          </p:cNvPr>
          <p:cNvGraphicFramePr>
            <a:graphicFrameLocks noGrp="1"/>
          </p:cNvGraphicFramePr>
          <p:nvPr>
            <p:extLst>
              <p:ext uri="{D42A27DB-BD31-4B8C-83A1-F6EECF244321}">
                <p14:modId xmlns:p14="http://schemas.microsoft.com/office/powerpoint/2010/main" val="3744062532"/>
              </p:ext>
            </p:extLst>
          </p:nvPr>
        </p:nvGraphicFramePr>
        <p:xfrm>
          <a:off x="842488" y="1768141"/>
          <a:ext cx="10558684" cy="2435408"/>
        </p:xfrm>
        <a:graphic>
          <a:graphicData uri="http://schemas.openxmlformats.org/drawingml/2006/table">
            <a:tbl>
              <a:tblPr/>
              <a:tblGrid>
                <a:gridCol w="750785">
                  <a:extLst>
                    <a:ext uri="{9D8B030D-6E8A-4147-A177-3AD203B41FA5}">
                      <a16:colId xmlns:a16="http://schemas.microsoft.com/office/drawing/2014/main" val="3803673327"/>
                    </a:ext>
                  </a:extLst>
                </a:gridCol>
                <a:gridCol w="2050472">
                  <a:extLst>
                    <a:ext uri="{9D8B030D-6E8A-4147-A177-3AD203B41FA5}">
                      <a16:colId xmlns:a16="http://schemas.microsoft.com/office/drawing/2014/main" val="2014131611"/>
                    </a:ext>
                  </a:extLst>
                </a:gridCol>
                <a:gridCol w="3685310">
                  <a:extLst>
                    <a:ext uri="{9D8B030D-6E8A-4147-A177-3AD203B41FA5}">
                      <a16:colId xmlns:a16="http://schemas.microsoft.com/office/drawing/2014/main" val="2205384088"/>
                    </a:ext>
                  </a:extLst>
                </a:gridCol>
                <a:gridCol w="4072117">
                  <a:extLst>
                    <a:ext uri="{9D8B030D-6E8A-4147-A177-3AD203B41FA5}">
                      <a16:colId xmlns:a16="http://schemas.microsoft.com/office/drawing/2014/main" val="1654117767"/>
                    </a:ext>
                  </a:extLst>
                </a:gridCol>
              </a:tblGrid>
              <a:tr h="148427">
                <a:tc>
                  <a:txBody>
                    <a:bodyPr/>
                    <a:lstStyle/>
                    <a:p>
                      <a:pPr marL="0" algn="ctr" rtl="0" eaLnBrk="1" fontAlgn="b" latinLnBrk="0" hangingPunct="1">
                        <a:spcBef>
                          <a:spcPts val="0"/>
                        </a:spcBef>
                        <a:spcAft>
                          <a:spcPts val="0"/>
                        </a:spcAft>
                      </a:pPr>
                      <a:r>
                        <a:rPr lang="en-IN" sz="2000" b="1" i="0" u="none" strike="noStrike" kern="1200" dirty="0">
                          <a:solidFill>
                            <a:schemeClr val="tx1"/>
                          </a:solidFill>
                          <a:effectLst/>
                          <a:latin typeface="Times New Roman" panose="02020603050405020304" pitchFamily="18" charset="0"/>
                          <a:cs typeface="Times New Roman" panose="02020603050405020304" pitchFamily="18" charset="0"/>
                        </a:rPr>
                        <a:t>Year</a:t>
                      </a:r>
                      <a:endParaRPr lang="en-IN" sz="2000" b="0" i="0" u="none" strike="noStrike" dirty="0">
                        <a:effectLst/>
                        <a:latin typeface="Arial" panose="020B0604020202020204" pitchFamily="34" charset="0"/>
                      </a:endParaRPr>
                    </a:p>
                  </a:txBody>
                  <a:tcPr marL="24296" marR="24296" marT="12148" marB="12148"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l" rtl="0" eaLnBrk="1" fontAlgn="b" latinLnBrk="0" hangingPunct="1">
                        <a:spcBef>
                          <a:spcPts val="0"/>
                        </a:spcBef>
                        <a:spcAft>
                          <a:spcPts val="0"/>
                        </a:spcAft>
                      </a:pPr>
                      <a:r>
                        <a:rPr lang="en-IN" sz="2000" b="1" i="0" u="none" strike="noStrike" kern="1200" dirty="0">
                          <a:solidFill>
                            <a:schemeClr val="tx1"/>
                          </a:solidFill>
                          <a:effectLst/>
                          <a:latin typeface="Times New Roman" panose="02020603050405020304" pitchFamily="18" charset="0"/>
                          <a:cs typeface="Times New Roman" panose="02020603050405020304" pitchFamily="18" charset="0"/>
                        </a:rPr>
                        <a:t>Author/Link</a:t>
                      </a:r>
                      <a:endParaRPr lang="en-IN" sz="2000" b="0" i="0" u="none" strike="noStrike" dirty="0">
                        <a:effectLst/>
                        <a:latin typeface="Arial" panose="020B0604020202020204" pitchFamily="34" charset="0"/>
                      </a:endParaRPr>
                    </a:p>
                  </a:txBody>
                  <a:tcPr marL="24296" marR="24296" marT="12148" marB="12148"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ctr" rtl="0" eaLnBrk="1" fontAlgn="b" latinLnBrk="0" hangingPunct="1">
                        <a:spcBef>
                          <a:spcPts val="0"/>
                        </a:spcBef>
                        <a:spcAft>
                          <a:spcPts val="0"/>
                        </a:spcAft>
                      </a:pPr>
                      <a:r>
                        <a:rPr lang="en-IN" sz="2000" b="1" i="0" u="none" strike="noStrike" kern="1200" dirty="0">
                          <a:solidFill>
                            <a:schemeClr val="tx1"/>
                          </a:solidFill>
                          <a:effectLst/>
                          <a:latin typeface="Times New Roman" panose="02020603050405020304" pitchFamily="18" charset="0"/>
                          <a:cs typeface="Times New Roman" panose="02020603050405020304" pitchFamily="18" charset="0"/>
                        </a:rPr>
                        <a:t>Title</a:t>
                      </a:r>
                      <a:endParaRPr lang="en-IN" sz="2000" b="0" i="0" u="none" strike="noStrike" dirty="0">
                        <a:effectLst/>
                        <a:latin typeface="Arial" panose="020B0604020202020204" pitchFamily="34" charset="0"/>
                      </a:endParaRPr>
                    </a:p>
                  </a:txBody>
                  <a:tcPr marL="24296" marR="24296" marT="12148" marB="12148"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ctr" rtl="0" eaLnBrk="1" fontAlgn="b" latinLnBrk="0" hangingPunct="1">
                        <a:spcBef>
                          <a:spcPts val="0"/>
                        </a:spcBef>
                        <a:spcAft>
                          <a:spcPts val="0"/>
                        </a:spcAft>
                      </a:pPr>
                      <a:r>
                        <a:rPr lang="en-IN" sz="2000" b="1" i="0" u="none" strike="noStrike" kern="1200" dirty="0">
                          <a:solidFill>
                            <a:schemeClr val="tx1"/>
                          </a:solidFill>
                          <a:effectLst/>
                          <a:latin typeface="Times New Roman" panose="02020603050405020304" pitchFamily="18" charset="0"/>
                          <a:cs typeface="Times New Roman" panose="02020603050405020304" pitchFamily="18" charset="0"/>
                        </a:rPr>
                        <a:t>Outcomes</a:t>
                      </a:r>
                      <a:endParaRPr lang="en-IN" sz="2000" b="0" i="0" u="none" strike="noStrike" dirty="0">
                        <a:effectLst/>
                        <a:latin typeface="Arial" panose="020B0604020202020204" pitchFamily="34" charset="0"/>
                      </a:endParaRPr>
                    </a:p>
                  </a:txBody>
                  <a:tcPr marL="24296" marR="24296" marT="12148" marB="12148"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4291624550"/>
                  </a:ext>
                </a:extLst>
              </a:tr>
              <a:tr h="1064184">
                <a:tc>
                  <a:txBody>
                    <a:bodyPr/>
                    <a:lstStyle/>
                    <a:p>
                      <a:pPr marL="0" marR="0" indent="0" algn="l" rtl="0" eaLnBrk="1" fontAlgn="auto" latinLnBrk="0" hangingPunct="1">
                        <a:spcBef>
                          <a:spcPts val="0"/>
                        </a:spcBef>
                        <a:spcAft>
                          <a:spcPts val="0"/>
                        </a:spcAft>
                      </a:pPr>
                      <a:r>
                        <a:rPr lang="en-IN" sz="1600" dirty="0">
                          <a:latin typeface="Times New Roman" panose="02020603050405020304" pitchFamily="18" charset="0"/>
                          <a:cs typeface="Times New Roman" panose="02020603050405020304" pitchFamily="18" charset="0"/>
                        </a:rPr>
                        <a:t>2021</a:t>
                      </a:r>
                      <a:endParaRPr lang="en-IN" sz="1600" b="0" i="0" u="none" strike="noStrike" dirty="0">
                        <a:effectLst/>
                        <a:latin typeface="Times New Roman" panose="02020603050405020304" pitchFamily="18" charset="0"/>
                        <a:cs typeface="Times New Roman" panose="02020603050405020304" pitchFamily="18" charset="0"/>
                      </a:endParaRPr>
                    </a:p>
                  </a:txBody>
                  <a:tcPr marL="24296" marR="24296" marT="12148" marB="12148"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l" rtl="0" eaLnBrk="1" fontAlgn="base" latinLnBrk="0" hangingPunct="1">
                        <a:spcBef>
                          <a:spcPts val="0"/>
                        </a:spcBef>
                        <a:spcAft>
                          <a:spcPts val="0"/>
                        </a:spcAft>
                      </a:pPr>
                      <a:r>
                        <a:rPr lang="pl-PL" sz="1600" dirty="0">
                          <a:latin typeface="Times New Roman" panose="02020603050405020304" pitchFamily="18" charset="0"/>
                          <a:cs typeface="Times New Roman" panose="02020603050405020304" pitchFamily="18" charset="0"/>
                        </a:rPr>
                        <a:t>Moleanu, I., Diaconu, R., &amp; Marcu, L</a:t>
                      </a:r>
                      <a:endParaRPr lang="en-IN" sz="1600" b="0" i="0" u="none" strike="noStrike" dirty="0">
                        <a:effectLst/>
                        <a:latin typeface="Times New Roman" panose="02020603050405020304" pitchFamily="18" charset="0"/>
                        <a:cs typeface="Times New Roman" panose="02020603050405020304" pitchFamily="18" charset="0"/>
                      </a:endParaRP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marR="0" indent="0" algn="l" rtl="0" eaLnBrk="1" fontAlgn="auto" latinLnBrk="0" hangingPunct="1">
                        <a:spcBef>
                          <a:spcPts val="0"/>
                        </a:spcBef>
                        <a:spcAft>
                          <a:spcPts val="0"/>
                        </a:spcAft>
                      </a:pPr>
                      <a:r>
                        <a:rPr lang="en-US" sz="1600" b="0" i="0" u="none" strike="noStrike" dirty="0">
                          <a:effectLst/>
                          <a:latin typeface="Times New Roman" panose="02020603050405020304" pitchFamily="18" charset="0"/>
                          <a:cs typeface="Times New Roman" panose="02020603050405020304" pitchFamily="18" charset="0"/>
                        </a:rPr>
                        <a:t>Mobile application for skin cancer detection using artificial intelligence</a:t>
                      </a: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just" rtl="0" eaLnBrk="1" fontAlgn="ctr" latinLnBrk="0" hangingPunct="1">
                        <a:spcBef>
                          <a:spcPts val="0"/>
                        </a:spcBef>
                        <a:spcAft>
                          <a:spcPts val="0"/>
                        </a:spcAft>
                      </a:pPr>
                      <a:r>
                        <a:rPr lang="en-US" sz="1600" dirty="0">
                          <a:latin typeface="Times New Roman" panose="02020603050405020304" pitchFamily="18" charset="0"/>
                          <a:cs typeface="Times New Roman" panose="02020603050405020304" pitchFamily="18" charset="0"/>
                        </a:rPr>
                        <a:t>Created a mobile application employing artificial intelligence for skin cancer detection, demonstrating potential for early diagnosis and wide accessibility.</a:t>
                      </a:r>
                      <a:endParaRPr lang="en-US" sz="1600" b="0" i="0" u="none" strike="noStrike" dirty="0">
                        <a:effectLst/>
                        <a:latin typeface="Times New Roman" panose="02020603050405020304" pitchFamily="18" charset="0"/>
                        <a:cs typeface="Times New Roman" panose="02020603050405020304" pitchFamily="18" charset="0"/>
                      </a:endParaRP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191763673"/>
                  </a:ext>
                </a:extLst>
              </a:tr>
              <a:tr h="936967">
                <a:tc>
                  <a:txBody>
                    <a:bodyPr/>
                    <a:lstStyle/>
                    <a:p>
                      <a:pPr marL="0" marR="0" indent="0" algn="l" rtl="0" eaLnBrk="1" fontAlgn="auto" latinLnBrk="0" hangingPunct="1">
                        <a:spcBef>
                          <a:spcPts val="0"/>
                        </a:spcBef>
                        <a:spcAft>
                          <a:spcPts val="0"/>
                        </a:spcAft>
                      </a:pPr>
                      <a:r>
                        <a:rPr lang="en-IN" sz="1600" dirty="0">
                          <a:latin typeface="Times New Roman" panose="02020603050405020304" pitchFamily="18" charset="0"/>
                          <a:cs typeface="Times New Roman" panose="02020603050405020304" pitchFamily="18" charset="0"/>
                        </a:rPr>
                        <a:t>2021</a:t>
                      </a:r>
                      <a:endParaRPr lang="en-IN" sz="1600" b="0" i="0" u="none" strike="noStrike" dirty="0">
                        <a:effectLst/>
                        <a:latin typeface="Times New Roman" panose="02020603050405020304" pitchFamily="18" charset="0"/>
                        <a:cs typeface="Times New Roman" panose="02020603050405020304" pitchFamily="18" charset="0"/>
                      </a:endParaRPr>
                    </a:p>
                  </a:txBody>
                  <a:tcPr marL="24296" marR="24296" marT="12148" marB="12148"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l" rtl="0" eaLnBrk="1" fontAlgn="base" latinLnBrk="0" hangingPunct="1">
                        <a:spcBef>
                          <a:spcPts val="0"/>
                        </a:spcBef>
                        <a:spcAft>
                          <a:spcPts val="0"/>
                        </a:spcAft>
                      </a:pPr>
                      <a:r>
                        <a:rPr lang="pt-BR" sz="1600" dirty="0">
                          <a:latin typeface="Times New Roman" panose="02020603050405020304" pitchFamily="18" charset="0"/>
                          <a:cs typeface="Times New Roman" panose="02020603050405020304" pitchFamily="18" charset="0"/>
                        </a:rPr>
                        <a:t>Gupta, A., Tomar, D., &amp; Gautam, A.</a:t>
                      </a:r>
                      <a:endParaRPr lang="en-IN" sz="1600" b="0" i="0" u="none" strike="noStrike" dirty="0">
                        <a:effectLst/>
                        <a:latin typeface="Times New Roman" panose="02020603050405020304" pitchFamily="18" charset="0"/>
                        <a:cs typeface="Times New Roman" panose="02020603050405020304" pitchFamily="18" charset="0"/>
                      </a:endParaRP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just" rtl="0" eaLnBrk="1" fontAlgn="ctr" latinLnBrk="0" hangingPunct="1">
                        <a:spcBef>
                          <a:spcPts val="0"/>
                        </a:spcBef>
                        <a:spcAft>
                          <a:spcPts val="0"/>
                        </a:spcAft>
                      </a:pPr>
                      <a:r>
                        <a:rPr lang="en-US" sz="1600" dirty="0">
                          <a:latin typeface="Times New Roman" panose="02020603050405020304" pitchFamily="18" charset="0"/>
                          <a:cs typeface="Times New Roman" panose="02020603050405020304" pitchFamily="18" charset="0"/>
                        </a:rPr>
                        <a:t>Skin disease detection using convolutional neural network</a:t>
                      </a:r>
                      <a:endParaRPr lang="en-US" sz="1600" b="0" i="0" u="none" strike="noStrike" dirty="0">
                        <a:effectLst/>
                        <a:latin typeface="Times New Roman" panose="02020603050405020304" pitchFamily="18" charset="0"/>
                        <a:cs typeface="Times New Roman" panose="02020603050405020304" pitchFamily="18" charset="0"/>
                      </a:endParaRP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algn="just" rtl="0" eaLnBrk="1" fontAlgn="ctr" latinLnBrk="0" hangingPunct="1">
                        <a:spcBef>
                          <a:spcPts val="0"/>
                        </a:spcBef>
                        <a:spcAft>
                          <a:spcPts val="0"/>
                        </a:spcAft>
                      </a:pPr>
                      <a:r>
                        <a:rPr lang="en-US" sz="1600" dirty="0">
                          <a:latin typeface="Times New Roman" panose="02020603050405020304" pitchFamily="18" charset="0"/>
                          <a:cs typeface="Times New Roman" panose="02020603050405020304" pitchFamily="18" charset="0"/>
                        </a:rPr>
                        <a:t>Implemented a convolutional neural network for skin disease detection, achieving high classification accuracy and demonstrating the potential for clinical use.</a:t>
                      </a:r>
                      <a:endParaRPr lang="en-US" sz="1600" b="0" i="0" u="none" strike="noStrike" dirty="0">
                        <a:effectLst/>
                        <a:latin typeface="Times New Roman" panose="02020603050405020304" pitchFamily="18" charset="0"/>
                        <a:cs typeface="Times New Roman" panose="02020603050405020304" pitchFamily="18" charset="0"/>
                      </a:endParaRPr>
                    </a:p>
                  </a:txBody>
                  <a:tcPr marL="66767" marR="66767" marT="33384" marB="3338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432979989"/>
                  </a:ext>
                </a:extLst>
              </a:tr>
            </a:tbl>
          </a:graphicData>
        </a:graphic>
      </p:graphicFrame>
    </p:spTree>
    <p:extLst>
      <p:ext uri="{BB962C8B-B14F-4D97-AF65-F5344CB8AC3E}">
        <p14:creationId xmlns:p14="http://schemas.microsoft.com/office/powerpoint/2010/main" val="2446644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50348" rIns="0" bIns="0" rtlCol="0">
            <a:spAutoFit/>
          </a:bodyPr>
          <a:lstStyle/>
          <a:p>
            <a:pPr marL="12700">
              <a:lnSpc>
                <a:spcPct val="100000"/>
              </a:lnSpc>
              <a:spcBef>
                <a:spcPts val="130"/>
              </a:spcBef>
            </a:pPr>
            <a:r>
              <a:rPr spc="-50" dirty="0"/>
              <a:t>Research</a:t>
            </a:r>
            <a:r>
              <a:rPr spc="-200" dirty="0"/>
              <a:t> </a:t>
            </a:r>
            <a:r>
              <a:rPr dirty="0"/>
              <a:t>Gaps</a:t>
            </a:r>
            <a:r>
              <a:rPr spc="-175" dirty="0"/>
              <a:t> </a:t>
            </a:r>
            <a:r>
              <a:rPr spc="-20" dirty="0"/>
              <a:t>Identified</a:t>
            </a:r>
          </a:p>
        </p:txBody>
      </p:sp>
      <p:sp>
        <p:nvSpPr>
          <p:cNvPr id="4" name="TextBox 3">
            <a:extLst>
              <a:ext uri="{FF2B5EF4-FFF2-40B4-BE49-F238E27FC236}">
                <a16:creationId xmlns:a16="http://schemas.microsoft.com/office/drawing/2014/main" id="{566AF803-2944-D0A7-DC50-45969F4592DB}"/>
              </a:ext>
            </a:extLst>
          </p:cNvPr>
          <p:cNvSpPr txBox="1"/>
          <p:nvPr/>
        </p:nvSpPr>
        <p:spPr>
          <a:xfrm>
            <a:off x="917574" y="1332084"/>
            <a:ext cx="10512425" cy="2120068"/>
          </a:xfrm>
          <a:prstGeom prst="rect">
            <a:avLst/>
          </a:prstGeom>
          <a:noFill/>
        </p:spPr>
        <p:txBody>
          <a:bodyPr wrap="square">
            <a:spAutoFit/>
          </a:bodyPr>
          <a:lstStyle/>
          <a:p>
            <a:pPr lvl="0" algn="just" defTabSz="914400"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Current systems for skin disease management typically involve manual processes, where patients must visit dermatologists for diagnosis and treatment. There is limited use of technology for early detection and management, leading to delayed treatments. Appointment scheduling and patient history tracking are often inefficient, relying on paper records or basic digital systems. Additionally, finding nearby specialized hospitals can be cumbersome, lacking integration and user-friendly interfaces for comprehensive care.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8D79-B0CC-81BF-F4E3-4308DE43C486}"/>
              </a:ext>
            </a:extLst>
          </p:cNvPr>
          <p:cNvSpPr txBox="1"/>
          <p:nvPr/>
        </p:nvSpPr>
        <p:spPr>
          <a:xfrm>
            <a:off x="1066800" y="685800"/>
            <a:ext cx="8596668" cy="87147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b="1" dirty="0">
                <a:latin typeface="Times New Roman" panose="02020603050405020304" pitchFamily="18" charset="0"/>
                <a:cs typeface="Times New Roman" panose="02020603050405020304" pitchFamily="18" charset="0"/>
              </a:rPr>
              <a:t>             DISADVANTAGES</a:t>
            </a:r>
          </a:p>
        </p:txBody>
      </p:sp>
      <p:sp>
        <p:nvSpPr>
          <p:cNvPr id="3" name="Rectangle 2">
            <a:extLst>
              <a:ext uri="{FF2B5EF4-FFF2-40B4-BE49-F238E27FC236}">
                <a16:creationId xmlns:a16="http://schemas.microsoft.com/office/drawing/2014/main" id="{1FDE0BD4-D46A-F932-06D3-9337A373EBAC}"/>
              </a:ext>
            </a:extLst>
          </p:cNvPr>
          <p:cNvSpPr/>
          <p:nvPr/>
        </p:nvSpPr>
        <p:spPr>
          <a:xfrm>
            <a:off x="1066800" y="1981200"/>
            <a:ext cx="9359577" cy="197599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Reliance on manual diagnosis and treatment scheduling leads to delays and inefficiencies in patient care.</a:t>
            </a:r>
          </a:p>
          <a:p>
            <a:pPr marL="342900" indent="-34290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Lack of centralized digital records makes tracking patient history and managing appointments cumbersome.</a:t>
            </a:r>
          </a:p>
          <a:p>
            <a:pPr marL="342900" indent="-34290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Difficulty in finding nearby specialized hospitals and lack of integrated, user-friendly interfaces hinder timely and effective treatment.</a:t>
            </a:r>
          </a:p>
          <a:p>
            <a:pPr marL="342900" indent="-34290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9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93739E-2ACB-991B-7826-D5CD11F64D56}"/>
              </a:ext>
            </a:extLst>
          </p:cNvPr>
          <p:cNvSpPr txBox="1"/>
          <p:nvPr/>
        </p:nvSpPr>
        <p:spPr>
          <a:xfrm>
            <a:off x="993775" y="1332084"/>
            <a:ext cx="10207625" cy="3414781"/>
          </a:xfrm>
          <a:prstGeom prst="rect">
            <a:avLst/>
          </a:prstGeom>
          <a:noFill/>
        </p:spPr>
        <p:txBody>
          <a:bodyPr wrap="square">
            <a:spAutoFit/>
          </a:bodyPr>
          <a:lstStyle/>
          <a:p>
            <a:pPr algn="just">
              <a:lnSpc>
                <a:spcPct val="150000"/>
              </a:lnSpc>
              <a:spcAft>
                <a:spcPts val="80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The proposed system is a mobile application designed for comprehensive skin disease management. Built with Android XML for the frontend and Kotlin for the backend, it caters to three user roles: Admin, Hospitals, and Users. Admins can log in, add hospitals, and view users. Hospitals can log in to view patient appointments. Users can log in to scan for skin diseases using image recognition technology, view nearby hospitals, schedule appointments, and maintain a history of their consultations. This system aims to streamline skin disease detection and treatment, providing an integrated and user-friendly platform for all stakeholders. Here we are using the Mobile net algorithm. These model is used for the image processing to detected the image</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C04AA36D-8468-81C8-F15B-2109B7172598}"/>
              </a:ext>
            </a:extLst>
          </p:cNvPr>
          <p:cNvSpPr txBox="1"/>
          <p:nvPr/>
        </p:nvSpPr>
        <p:spPr>
          <a:xfrm>
            <a:off x="1147239" y="1131485"/>
            <a:ext cx="8596668" cy="819955"/>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600" b="1" dirty="0">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91C4B4C3-41E0-2F79-7D29-03BE5F64D78A}"/>
              </a:ext>
            </a:extLst>
          </p:cNvPr>
          <p:cNvSpPr>
            <a:spLocks noGrp="1"/>
          </p:cNvSpPr>
          <p:nvPr>
            <p:ph type="title"/>
          </p:nvPr>
        </p:nvSpPr>
        <p:spPr>
          <a:xfrm>
            <a:off x="917575" y="275444"/>
            <a:ext cx="8938260" cy="677108"/>
          </a:xfrm>
        </p:spPr>
        <p:txBody>
          <a:bodyPr/>
          <a:lstStyle/>
          <a:p>
            <a:r>
              <a:rPr lang="en-US" sz="4400" b="1" dirty="0">
                <a:latin typeface="Times New Roman" panose="02020603050405020304" pitchFamily="18" charset="0"/>
                <a:cs typeface="Times New Roman" panose="02020603050405020304" pitchFamily="18" charset="0"/>
              </a:rPr>
              <a:t> PROPOSED METHOD</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31A477-12E7-6E9B-BDE4-A7C3A6161913}"/>
              </a:ext>
            </a:extLst>
          </p:cNvPr>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A5F0C57-6EB7-51C1-6847-1BA6DABA8968}"/>
              </a:ext>
            </a:extLst>
          </p:cNvPr>
          <p:cNvSpPr/>
          <p:nvPr/>
        </p:nvSpPr>
        <p:spPr>
          <a:xfrm>
            <a:off x="1924576" y="1918068"/>
            <a:ext cx="8596668" cy="2766398"/>
          </a:xfrm>
          <a:prstGeom prst="rect">
            <a:avLst/>
          </a:prstGeom>
        </p:spPr>
        <p:txBody>
          <a:bodyPr wrap="square">
            <a:spAutoFit/>
          </a:bodyPr>
          <a:lstStyle/>
          <a:p>
            <a:pPr marL="342900" lvl="0" indent="-342900" algn="just">
              <a:lnSpc>
                <a:spcPct val="150000"/>
              </a:lnSpc>
              <a:spcBef>
                <a:spcPts val="12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Android XML ensures an intuitive and accessible frontend for all users.</a:t>
            </a:r>
          </a:p>
          <a:p>
            <a:pPr marL="342900" lvl="0" indent="-342900" algn="just">
              <a:lnSpc>
                <a:spcPct val="150000"/>
              </a:lnSpc>
              <a:spcBef>
                <a:spcPts val="12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Users can easily find nearby hospitals, schedule appointments, and maintain a detailed history of their treatments.</a:t>
            </a:r>
          </a:p>
          <a:p>
            <a:pPr marL="342900" lvl="0" indent="-342900" algn="just">
              <a:lnSpc>
                <a:spcPct val="150000"/>
              </a:lnSpc>
              <a:spcBef>
                <a:spcPts val="1200"/>
              </a:spcBef>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Kotlin</a:t>
            </a:r>
            <a:r>
              <a:rPr lang="en-US" sz="1600" dirty="0">
                <a:latin typeface="Times New Roman" panose="02020603050405020304" pitchFamily="18" charset="0"/>
                <a:cs typeface="Times New Roman" panose="02020603050405020304" pitchFamily="18" charset="0"/>
              </a:rPr>
              <a:t> backend provides robust performance and smooth integration of features, ensuring a reliable application experience.</a:t>
            </a:r>
          </a:p>
          <a:p>
            <a:pPr marL="342900" lvl="0" indent="-342900" algn="just">
              <a:lnSpc>
                <a:spcPct val="150000"/>
              </a:lnSpc>
              <a:spcBef>
                <a:spcPts val="1200"/>
              </a:spcBef>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607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TotalTime>
  <Words>2306</Words>
  <Application>Microsoft Office PowerPoint</Application>
  <PresentationFormat>Widescreen</PresentationFormat>
  <Paragraphs>130</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Light</vt:lpstr>
      <vt:lpstr>Cambria</vt:lpstr>
      <vt:lpstr>Symbol</vt:lpstr>
      <vt:lpstr>Times New Roman</vt:lpstr>
      <vt:lpstr>ui-sans-serif</vt:lpstr>
      <vt:lpstr>Verdana</vt:lpstr>
      <vt:lpstr>Wingdings</vt:lpstr>
      <vt:lpstr>Office Theme</vt:lpstr>
      <vt:lpstr>PIP2001 PROFESSIONAL PRACTICE-II VIVA-VOCE</vt:lpstr>
      <vt:lpstr>Introduction</vt:lpstr>
      <vt:lpstr>Introduction…</vt:lpstr>
      <vt:lpstr>Literature Review</vt:lpstr>
      <vt:lpstr>PowerPoint Presentation</vt:lpstr>
      <vt:lpstr>Research Gaps Identified</vt:lpstr>
      <vt:lpstr>PowerPoint Presentation</vt:lpstr>
      <vt:lpstr> PROPOSED METHOD</vt:lpstr>
      <vt:lpstr>PowerPoint Presentation</vt:lpstr>
      <vt:lpstr>PowerPoint Presentation</vt:lpstr>
      <vt:lpstr>PowerPoint Presentation</vt:lpstr>
      <vt:lpstr>PowerPoint Presentation</vt:lpstr>
      <vt:lpstr>Objectives</vt:lpstr>
      <vt:lpstr>System Design &amp; Implementation</vt:lpstr>
      <vt:lpstr>PowerPoint Presentation</vt:lpstr>
      <vt:lpstr>PowerPoint Presentation</vt:lpstr>
      <vt:lpstr>PowerPoint Presentation</vt:lpstr>
      <vt:lpstr>Timeline of Project</vt:lpstr>
      <vt:lpstr>Outcomes and Results</vt:lpstr>
      <vt:lpstr>Outcomes and Results</vt:lpstr>
      <vt:lpstr>Conclusion</vt:lpstr>
      <vt:lpstr>References</vt:lpstr>
      <vt:lpstr>PowerPoint Presentation</vt:lpstr>
      <vt:lpstr>Publication Details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garisam mahesh</dc:creator>
  <cp:lastModifiedBy>Akshath Kumar Reddy</cp:lastModifiedBy>
  <cp:revision>2</cp:revision>
  <dcterms:created xsi:type="dcterms:W3CDTF">2025-01-17T06:10:56Z</dcterms:created>
  <dcterms:modified xsi:type="dcterms:W3CDTF">2025-01-17T14:28:25Z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2025-01-09T00:00:00Z</vt:filetime>
  </property>
  <property fmtid="{D5CDD505-2E9C-101B-9397-08002B2CF9AE}" pid="3" name="LastSaved">
    <vt:filetime>2025-01-17T00:00:00Z</vt:filetime>
  </property>
</Properties>
</file>